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256" r:id="rId2"/>
    <p:sldId id="257" r:id="rId3"/>
  </p:sldIdLst>
  <p:sldSz cx="10691813" cy="7559675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CC66"/>
    <a:srgbClr val="CC99FF"/>
    <a:srgbClr val="CC66FF"/>
    <a:srgbClr val="CC00FF"/>
    <a:srgbClr val="FF99CC"/>
    <a:srgbClr val="FF3399"/>
    <a:srgbClr val="66FF66"/>
    <a:srgbClr val="33CC33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842" autoAdjust="0"/>
  </p:normalViewPr>
  <p:slideViewPr>
    <p:cSldViewPr snapToGrid="0">
      <p:cViewPr varScale="1">
        <p:scale>
          <a:sx n="57" d="100"/>
          <a:sy n="57" d="100"/>
        </p:scale>
        <p:origin x="1266" y="-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92F9B-D88F-4F29-8FBD-1B27D462B1F7}" type="datetimeFigureOut">
              <a:rPr kumimoji="1" lang="ja-JP" altLang="en-US" smtClean="0"/>
              <a:t>2022/6/30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849313"/>
            <a:ext cx="324326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F17F6-628E-4F63-A902-85DDFDD50A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1035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F17F6-628E-4F63-A902-85DDFDD50A7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9615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9A660-D643-47C0-A058-C0611B50971F}" type="datetimeFigureOut">
              <a:rPr kumimoji="1" lang="ja-JP" altLang="en-US" smtClean="0"/>
              <a:t>2022/6/30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A972-EBAE-4FA1-8376-DAE80F86A2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5033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9A660-D643-47C0-A058-C0611B50971F}" type="datetimeFigureOut">
              <a:rPr kumimoji="1" lang="ja-JP" altLang="en-US" smtClean="0"/>
              <a:t>2022/6/30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A972-EBAE-4FA1-8376-DAE80F86A2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7241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9A660-D643-47C0-A058-C0611B50971F}" type="datetimeFigureOut">
              <a:rPr kumimoji="1" lang="ja-JP" altLang="en-US" smtClean="0"/>
              <a:t>2022/6/30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A972-EBAE-4FA1-8376-DAE80F86A2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2133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9A660-D643-47C0-A058-C0611B50971F}" type="datetimeFigureOut">
              <a:rPr kumimoji="1" lang="ja-JP" altLang="en-US" smtClean="0"/>
              <a:t>2022/6/30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A972-EBAE-4FA1-8376-DAE80F86A2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2007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9A660-D643-47C0-A058-C0611B50971F}" type="datetimeFigureOut">
              <a:rPr kumimoji="1" lang="ja-JP" altLang="en-US" smtClean="0"/>
              <a:t>2022/6/30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A972-EBAE-4FA1-8376-DAE80F86A2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993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9A660-D643-47C0-A058-C0611B50971F}" type="datetimeFigureOut">
              <a:rPr kumimoji="1" lang="ja-JP" altLang="en-US" smtClean="0"/>
              <a:t>2022/6/30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A972-EBAE-4FA1-8376-DAE80F86A2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3237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9A660-D643-47C0-A058-C0611B50971F}" type="datetimeFigureOut">
              <a:rPr kumimoji="1" lang="ja-JP" altLang="en-US" smtClean="0"/>
              <a:t>2022/6/30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A972-EBAE-4FA1-8376-DAE80F86A2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2160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9A660-D643-47C0-A058-C0611B50971F}" type="datetimeFigureOut">
              <a:rPr kumimoji="1" lang="ja-JP" altLang="en-US" smtClean="0"/>
              <a:t>2022/6/30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A972-EBAE-4FA1-8376-DAE80F86A2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7251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9A660-D643-47C0-A058-C0611B50971F}" type="datetimeFigureOut">
              <a:rPr kumimoji="1" lang="ja-JP" altLang="en-US" smtClean="0"/>
              <a:t>2022/6/30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A972-EBAE-4FA1-8376-DAE80F86A2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4901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9A660-D643-47C0-A058-C0611B50971F}" type="datetimeFigureOut">
              <a:rPr kumimoji="1" lang="ja-JP" altLang="en-US" smtClean="0"/>
              <a:t>2022/6/30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A972-EBAE-4FA1-8376-DAE80F86A2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2851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9A660-D643-47C0-A058-C0611B50971F}" type="datetimeFigureOut">
              <a:rPr kumimoji="1" lang="ja-JP" altLang="en-US" smtClean="0"/>
              <a:t>2022/6/30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A972-EBAE-4FA1-8376-DAE80F86A2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1573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9A660-D643-47C0-A058-C0611B50971F}" type="datetimeFigureOut">
              <a:rPr kumimoji="1" lang="ja-JP" altLang="en-US" smtClean="0"/>
              <a:t>2022/6/30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CA972-EBAE-4FA1-8376-DAE80F86A2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784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jpg"/><Relationship Id="rId39" Type="http://schemas.openxmlformats.org/officeDocument/2006/relationships/image" Target="../media/image35.png"/><Relationship Id="rId3" Type="http://schemas.openxmlformats.org/officeDocument/2006/relationships/image" Target="../media/image1.jpg"/><Relationship Id="rId21" Type="http://schemas.openxmlformats.org/officeDocument/2006/relationships/image" Target="../media/image17.png"/><Relationship Id="rId34" Type="http://schemas.openxmlformats.org/officeDocument/2006/relationships/image" Target="../media/image30.png"/><Relationship Id="rId42" Type="http://schemas.openxmlformats.org/officeDocument/2006/relationships/image" Target="../media/image38.png"/><Relationship Id="rId47" Type="http://schemas.openxmlformats.org/officeDocument/2006/relationships/image" Target="../media/image43.png"/><Relationship Id="rId50" Type="http://schemas.openxmlformats.org/officeDocument/2006/relationships/image" Target="../media/image46.png"/><Relationship Id="rId7" Type="http://schemas.openxmlformats.org/officeDocument/2006/relationships/hyperlink" Target="http://free-illustrations.gatag.net/2013/12/17/070000.html" TargetMode="External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33" Type="http://schemas.openxmlformats.org/officeDocument/2006/relationships/image" Target="../media/image29.png"/><Relationship Id="rId38" Type="http://schemas.openxmlformats.org/officeDocument/2006/relationships/image" Target="../media/image34.png"/><Relationship Id="rId46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41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32" Type="http://schemas.openxmlformats.org/officeDocument/2006/relationships/image" Target="../media/image28.png"/><Relationship Id="rId37" Type="http://schemas.openxmlformats.org/officeDocument/2006/relationships/image" Target="../media/image33.png"/><Relationship Id="rId40" Type="http://schemas.openxmlformats.org/officeDocument/2006/relationships/image" Target="../media/image36.png"/><Relationship Id="rId45" Type="http://schemas.openxmlformats.org/officeDocument/2006/relationships/image" Target="../media/image41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36" Type="http://schemas.openxmlformats.org/officeDocument/2006/relationships/image" Target="../media/image32.png"/><Relationship Id="rId49" Type="http://schemas.openxmlformats.org/officeDocument/2006/relationships/image" Target="../media/image45.png"/><Relationship Id="rId10" Type="http://schemas.openxmlformats.org/officeDocument/2006/relationships/image" Target="../media/image6.png"/><Relationship Id="rId19" Type="http://schemas.openxmlformats.org/officeDocument/2006/relationships/image" Target="../media/image15.jpg"/><Relationship Id="rId31" Type="http://schemas.openxmlformats.org/officeDocument/2006/relationships/image" Target="../media/image27.jpg"/><Relationship Id="rId44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jpg"/><Relationship Id="rId35" Type="http://schemas.openxmlformats.org/officeDocument/2006/relationships/image" Target="../media/image31.png"/><Relationship Id="rId43" Type="http://schemas.openxmlformats.org/officeDocument/2006/relationships/image" Target="../media/image39.png"/><Relationship Id="rId48" Type="http://schemas.openxmlformats.org/officeDocument/2006/relationships/image" Target="../media/image44.png"/><Relationship Id="rId8" Type="http://schemas.openxmlformats.org/officeDocument/2006/relationships/hyperlink" Target="https://creativecommons.org/licenses/by/3.0/" TargetMode="External"/><Relationship Id="rId5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68.png"/><Relationship Id="rId3" Type="http://schemas.openxmlformats.org/officeDocument/2006/relationships/image" Target="../media/image49.png"/><Relationship Id="rId21" Type="http://schemas.openxmlformats.org/officeDocument/2006/relationships/image" Target="../media/image13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jpg"/><Relationship Id="rId25" Type="http://schemas.openxmlformats.org/officeDocument/2006/relationships/image" Target="../media/image67.png"/><Relationship Id="rId2" Type="http://schemas.openxmlformats.org/officeDocument/2006/relationships/image" Target="../media/image48.png"/><Relationship Id="rId16" Type="http://schemas.openxmlformats.org/officeDocument/2006/relationships/image" Target="../media/image62.jpg"/><Relationship Id="rId20" Type="http://schemas.openxmlformats.org/officeDocument/2006/relationships/image" Target="../media/image14.pn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24" Type="http://schemas.openxmlformats.org/officeDocument/2006/relationships/image" Target="../media/image66.jpg"/><Relationship Id="rId32" Type="http://schemas.openxmlformats.org/officeDocument/2006/relationships/image" Target="../media/image73.png"/><Relationship Id="rId5" Type="http://schemas.openxmlformats.org/officeDocument/2006/relationships/image" Target="../media/image51.png"/><Relationship Id="rId15" Type="http://schemas.openxmlformats.org/officeDocument/2006/relationships/image" Target="../media/image61.svg"/><Relationship Id="rId23" Type="http://schemas.openxmlformats.org/officeDocument/2006/relationships/image" Target="../media/image9.png"/><Relationship Id="rId28" Type="http://schemas.openxmlformats.org/officeDocument/2006/relationships/image" Target="../media/image39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31" Type="http://schemas.openxmlformats.org/officeDocument/2006/relationships/image" Target="../media/image72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11.png"/><Relationship Id="rId27" Type="http://schemas.openxmlformats.org/officeDocument/2006/relationships/image" Target="../media/image69.jpg"/><Relationship Id="rId30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雲 73">
            <a:extLst>
              <a:ext uri="{FF2B5EF4-FFF2-40B4-BE49-F238E27FC236}">
                <a16:creationId xmlns:a16="http://schemas.microsoft.com/office/drawing/2014/main" id="{82328811-FB79-410A-8865-3FCE1112FD01}"/>
              </a:ext>
            </a:extLst>
          </p:cNvPr>
          <p:cNvSpPr/>
          <p:nvPr/>
        </p:nvSpPr>
        <p:spPr>
          <a:xfrm>
            <a:off x="1350960" y="1264383"/>
            <a:ext cx="2850089" cy="1420432"/>
          </a:xfrm>
          <a:prstGeom prst="cloud">
            <a:avLst/>
          </a:prstGeom>
          <a:noFill/>
          <a:ln w="9525" cap="flat" cmpd="sng" algn="ctr">
            <a:solidFill>
              <a:srgbClr val="FF99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778DD9E-DAEF-43D1-974D-40DC42802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090575" y="5982150"/>
            <a:ext cx="9769321" cy="2486600"/>
          </a:xfrm>
        </p:spPr>
        <p:txBody>
          <a:bodyPr/>
          <a:lstStyle/>
          <a:p>
            <a:r>
              <a:rPr kumimoji="1" lang="ja-JP" altLang="en-US" dirty="0"/>
              <a:t>末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058EECB8-09E4-4FD4-B280-0C8EB7D4E1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5628390" y="5208667"/>
            <a:ext cx="3275894" cy="273730"/>
          </a:xfrm>
          <a:solidFill>
            <a:srgbClr val="00B0F0"/>
          </a:solidFill>
        </p:spPr>
        <p:txBody>
          <a:bodyPr>
            <a:normAutofit fontScale="55000" lnSpcReduction="20000"/>
          </a:bodyPr>
          <a:lstStyle/>
          <a:p>
            <a:endParaRPr kumimoji="1" lang="ja-JP" altLang="en-US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64F687CD-9C80-483A-B710-3C1A04478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3" y="3708401"/>
            <a:ext cx="4073747" cy="231986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softEdge rad="112500"/>
          </a:effectLst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775A9188-B07F-4BFE-ABBE-33DFA5EB1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78784" y="6192413"/>
            <a:ext cx="2034011" cy="1491608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FE4DE656-CEC5-4BDF-940B-C13D0345EB29}"/>
              </a:ext>
            </a:extLst>
          </p:cNvPr>
          <p:cNvSpPr/>
          <p:nvPr/>
        </p:nvSpPr>
        <p:spPr>
          <a:xfrm>
            <a:off x="10691813" y="4301627"/>
            <a:ext cx="4800054" cy="563445"/>
          </a:xfrm>
          <a:prstGeom prst="rect">
            <a:avLst/>
          </a:prstGeom>
          <a:noFill/>
        </p:spPr>
        <p:txBody>
          <a:bodyPr wrap="square" lIns="100797" tIns="50398" rIns="100797" bIns="50398">
            <a:spAutoFit/>
          </a:bodyPr>
          <a:lstStyle/>
          <a:p>
            <a:pPr algn="ctr"/>
            <a:r>
              <a:rPr lang="en-US" altLang="ja-JP" sz="300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【</a:t>
            </a:r>
            <a:r>
              <a:rPr lang="ja-JP" altLang="en-US" sz="300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個人認証キー代</a:t>
            </a:r>
            <a:r>
              <a:rPr lang="en-US" altLang="ja-JP" sz="300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】</a:t>
            </a:r>
            <a:endParaRPr lang="ja-JP" altLang="en-US" sz="3000" dirty="0">
              <a:ln w="0">
                <a:noFill/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D6542919-CC8F-409C-9289-F194600BA708}"/>
              </a:ext>
            </a:extLst>
          </p:cNvPr>
          <p:cNvSpPr/>
          <p:nvPr/>
        </p:nvSpPr>
        <p:spPr>
          <a:xfrm>
            <a:off x="-1858750" y="2299331"/>
            <a:ext cx="822322" cy="840444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lIns="100797" tIns="50398" rIns="100797" bIns="50398">
            <a:spAutoFit/>
          </a:bodyPr>
          <a:lstStyle/>
          <a:p>
            <a:pPr algn="ctr"/>
            <a:r>
              <a:rPr lang="ja-JP" alt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￥</a:t>
            </a:r>
            <a:endParaRPr lang="ja-JP" altLang="en-US" sz="48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3433829F-07D6-4CEC-9A25-E166DCF63C03}"/>
              </a:ext>
            </a:extLst>
          </p:cNvPr>
          <p:cNvSpPr/>
          <p:nvPr/>
        </p:nvSpPr>
        <p:spPr>
          <a:xfrm>
            <a:off x="9331994" y="7242451"/>
            <a:ext cx="6528766" cy="317224"/>
          </a:xfrm>
          <a:prstGeom prst="rect">
            <a:avLst/>
          </a:prstGeom>
          <a:noFill/>
        </p:spPr>
        <p:txBody>
          <a:bodyPr wrap="square" lIns="100797" tIns="50398" rIns="100797" bIns="50398">
            <a:spAutoFit/>
          </a:bodyPr>
          <a:lstStyle/>
          <a:p>
            <a:pPr algn="ctr"/>
            <a:r>
              <a:rPr lang="en-US" altLang="ja-JP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※11</a:t>
            </a:r>
            <a:r>
              <a:rPr lang="ja-JP" alt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月末まで在籍お願い致します。</a:t>
            </a: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B8E1BD19-9BBA-4B64-A85A-C102DBADA3AB}"/>
              </a:ext>
            </a:extLst>
          </p:cNvPr>
          <p:cNvSpPr/>
          <p:nvPr/>
        </p:nvSpPr>
        <p:spPr>
          <a:xfrm>
            <a:off x="12056534" y="5679198"/>
            <a:ext cx="2540001" cy="378779"/>
          </a:xfrm>
          <a:prstGeom prst="rect">
            <a:avLst/>
          </a:prstGeom>
          <a:noFill/>
        </p:spPr>
        <p:txBody>
          <a:bodyPr wrap="square" lIns="100797" tIns="50398" rIns="100797" bIns="50398">
            <a:spAutoFit/>
          </a:bodyPr>
          <a:lstStyle/>
          <a:p>
            <a:pPr algn="ctr"/>
            <a:r>
              <a:rPr lang="ja-JP" altLang="en-US" dirty="0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通常税込￥</a:t>
            </a:r>
            <a:r>
              <a:rPr lang="en-US" altLang="ja-JP" dirty="0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3,300</a:t>
            </a:r>
            <a:endParaRPr lang="ja-JP" altLang="en-US" dirty="0">
              <a:ln w="0"/>
              <a:solidFill>
                <a:srgbClr val="FF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C9F1409-5E6C-4B21-A7E0-E07BC7A1478B}"/>
              </a:ext>
            </a:extLst>
          </p:cNvPr>
          <p:cNvSpPr/>
          <p:nvPr/>
        </p:nvSpPr>
        <p:spPr>
          <a:xfrm>
            <a:off x="-7400449" y="5523197"/>
            <a:ext cx="1907555" cy="378779"/>
          </a:xfrm>
          <a:prstGeom prst="rect">
            <a:avLst/>
          </a:prstGeom>
          <a:noFill/>
        </p:spPr>
        <p:txBody>
          <a:bodyPr wrap="none" lIns="100797" tIns="50398" rIns="100797" bIns="50398">
            <a:spAutoFit/>
          </a:bodyPr>
          <a:lstStyle/>
          <a:p>
            <a:pPr algn="ctr"/>
            <a:r>
              <a:rPr lang="en-US" altLang="ja-JP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〔</a:t>
            </a:r>
            <a:r>
              <a:rPr lang="ja-JP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通常</a:t>
            </a:r>
            <a:r>
              <a:rPr lang="en-US" altLang="ja-JP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6,980+</a:t>
            </a:r>
            <a:r>
              <a:rPr lang="ja-JP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税</a:t>
            </a:r>
            <a:r>
              <a:rPr lang="en-US" altLang="ja-JP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〕</a:t>
            </a:r>
            <a:endParaRPr lang="ja-JP" alt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D368A1BE-6641-42EF-A1D0-55951D1B4EC8}"/>
              </a:ext>
            </a:extLst>
          </p:cNvPr>
          <p:cNvSpPr/>
          <p:nvPr/>
        </p:nvSpPr>
        <p:spPr>
          <a:xfrm>
            <a:off x="-1864159" y="2428058"/>
            <a:ext cx="2481241" cy="441104"/>
          </a:xfrm>
          <a:prstGeom prst="rect">
            <a:avLst/>
          </a:prstGeom>
          <a:noFill/>
        </p:spPr>
        <p:txBody>
          <a:bodyPr wrap="square" lIns="100797" tIns="50398" rIns="100797" bIns="50398">
            <a:spAutoFit/>
          </a:bodyPr>
          <a:lstStyle/>
          <a:p>
            <a:pPr algn="ctr"/>
            <a:r>
              <a:rPr lang="en-US" altLang="ja-JP" sz="2205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11</a:t>
            </a:r>
            <a:endParaRPr lang="ja-JP" altLang="en-US" sz="2205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1976A372-DFEE-47A9-A463-B20FF94DD4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0988">
            <a:off x="9915735" y="791260"/>
            <a:ext cx="811155" cy="925576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E578BC7-F3D0-4DB4-A236-A994487496CE}"/>
              </a:ext>
            </a:extLst>
          </p:cNvPr>
          <p:cNvSpPr/>
          <p:nvPr/>
        </p:nvSpPr>
        <p:spPr>
          <a:xfrm>
            <a:off x="8658845" y="5939855"/>
            <a:ext cx="1847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ja-JP" alt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BA4E3C5C-70D0-4B40-9ABC-D60E99BB66E3}"/>
              </a:ext>
            </a:extLst>
          </p:cNvPr>
          <p:cNvSpPr/>
          <p:nvPr/>
        </p:nvSpPr>
        <p:spPr>
          <a:xfrm>
            <a:off x="10380528" y="621954"/>
            <a:ext cx="2704702" cy="363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1764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通常</a:t>
            </a:r>
            <a:r>
              <a:rPr lang="en-US" altLang="ja-JP" sz="1764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6,980+</a:t>
            </a:r>
            <a:r>
              <a:rPr lang="ja-JP" altLang="en-US" sz="1764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税</a:t>
            </a:r>
          </a:p>
        </p:txBody>
      </p:sp>
      <p:pic>
        <p:nvPicPr>
          <p:cNvPr id="54" name="図 53">
            <a:extLst>
              <a:ext uri="{FF2B5EF4-FFF2-40B4-BE49-F238E27FC236}">
                <a16:creationId xmlns:a16="http://schemas.microsoft.com/office/drawing/2014/main" id="{29ACE68D-6786-4E80-8B45-57DD1432C62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7051" y="1599850"/>
            <a:ext cx="823701" cy="505762"/>
          </a:xfrm>
          <a:prstGeom prst="rect">
            <a:avLst/>
          </a:prstGeom>
        </p:spPr>
      </p:pic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984C9001-A35C-4C44-800B-F702789B6563}"/>
              </a:ext>
            </a:extLst>
          </p:cNvPr>
          <p:cNvSpPr txBox="1"/>
          <p:nvPr/>
        </p:nvSpPr>
        <p:spPr>
          <a:xfrm>
            <a:off x="9336603" y="7759254"/>
            <a:ext cx="11515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 dirty="0">
                <a:hlinkClick r:id="rId7" tooltip="http://free-illustrations.gatag.net/2013/12/17/070000.html"/>
              </a:rPr>
              <a:t>この写真</a:t>
            </a:r>
            <a:r>
              <a:rPr lang="ja-JP" altLang="en-US" sz="900" dirty="0"/>
              <a:t> の作成者 不明な作成者 は </a:t>
            </a:r>
            <a:r>
              <a:rPr lang="ja-JP" altLang="en-US" sz="900" dirty="0">
                <a:hlinkClick r:id="rId8" tooltip="https://creativecommons.org/licenses/by/3.0/"/>
              </a:rPr>
              <a:t>CC BY</a:t>
            </a:r>
            <a:r>
              <a:rPr lang="ja-JP" altLang="en-US" sz="900" dirty="0"/>
              <a:t> のライセンスを許諾されています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559428E-6F90-4ADF-881B-2C7D9A3F34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855">
            <a:off x="-2385432" y="604922"/>
            <a:ext cx="636147" cy="650865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6EF3EC8-C3DE-4899-B998-FA4C2764AE3F}"/>
              </a:ext>
            </a:extLst>
          </p:cNvPr>
          <p:cNvSpPr/>
          <p:nvPr/>
        </p:nvSpPr>
        <p:spPr>
          <a:xfrm>
            <a:off x="12314310" y="3863842"/>
            <a:ext cx="1973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dirty="0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通常税込￥</a:t>
            </a:r>
            <a:r>
              <a:rPr lang="en-US" altLang="ja-JP" dirty="0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7,678</a:t>
            </a:r>
            <a:endParaRPr lang="ja-JP" altLang="en-US" dirty="0">
              <a:ln w="0"/>
              <a:solidFill>
                <a:srgbClr val="FF99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00476CDD-57A4-4AA9-8A49-3C369858BF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470399" y="5200291"/>
            <a:ext cx="4108605" cy="285997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4670BFE8-C92E-4664-8038-696BFECD6D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68" y="5918456"/>
            <a:ext cx="3977532" cy="147674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C9F3167-00C5-4920-9C49-7237C78DC30B}"/>
              </a:ext>
            </a:extLst>
          </p:cNvPr>
          <p:cNvSpPr txBox="1"/>
          <p:nvPr/>
        </p:nvSpPr>
        <p:spPr>
          <a:xfrm>
            <a:off x="-7857067" y="5805349"/>
            <a:ext cx="8030195" cy="1754326"/>
          </a:xfrm>
          <a:prstGeom prst="rect">
            <a:avLst/>
          </a:prstGeom>
          <a:noFill/>
          <a:effectLst>
            <a:glow rad="127000">
              <a:srgbClr val="66FF66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b="1" dirty="0">
                <a:ln w="31750">
                  <a:solidFill>
                    <a:srgbClr val="CC00FF"/>
                  </a:solidFill>
                  <a:prstDash val="solid"/>
                </a:ln>
                <a:solidFill>
                  <a:srgbClr val="0070C0"/>
                </a:solidFill>
                <a:effectLst>
                  <a:glow rad="127000">
                    <a:srgbClr val="CC99FF"/>
                  </a:glo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ご入会するなら今</a:t>
            </a:r>
            <a:endParaRPr kumimoji="1" lang="en-US" altLang="ja-JP" sz="4800" b="1" dirty="0">
              <a:ln w="31750">
                <a:solidFill>
                  <a:srgbClr val="CC00FF"/>
                </a:solidFill>
                <a:prstDash val="solid"/>
              </a:ln>
              <a:solidFill>
                <a:srgbClr val="0070C0"/>
              </a:solidFill>
              <a:effectLst>
                <a:glow rad="127000">
                  <a:srgbClr val="CC99FF"/>
                </a:glow>
              </a:effectLst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kumimoji="1" lang="ja-JP" altLang="en-US" sz="4800" b="1" dirty="0">
                <a:ln w="31750">
                  <a:solidFill>
                    <a:srgbClr val="CC00FF"/>
                  </a:solidFill>
                  <a:prstDash val="solid"/>
                </a:ln>
                <a:solidFill>
                  <a:srgbClr val="0070C0"/>
                </a:solidFill>
                <a:effectLst>
                  <a:glow rad="127000">
                    <a:srgbClr val="CC99FF"/>
                  </a:glo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￥</a:t>
            </a:r>
            <a:r>
              <a:rPr kumimoji="1" lang="en-US" altLang="ja-JP" sz="4800" b="1" dirty="0">
                <a:ln w="31750">
                  <a:solidFill>
                    <a:srgbClr val="CC00FF"/>
                  </a:solidFill>
                  <a:prstDash val="solid"/>
                </a:ln>
                <a:solidFill>
                  <a:srgbClr val="0070C0"/>
                </a:solidFill>
                <a:effectLst>
                  <a:glow rad="127000">
                    <a:srgbClr val="CC99FF"/>
                  </a:glo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7,678</a:t>
            </a:r>
            <a:r>
              <a:rPr kumimoji="1" lang="ja-JP" altLang="en-US" sz="4800" b="1" dirty="0">
                <a:ln w="31750">
                  <a:solidFill>
                    <a:srgbClr val="CC00FF"/>
                  </a:solidFill>
                  <a:prstDash val="solid"/>
                </a:ln>
                <a:solidFill>
                  <a:srgbClr val="0070C0"/>
                </a:solidFill>
                <a:effectLst>
                  <a:glow rad="127000">
                    <a:srgbClr val="CC99FF"/>
                  </a:glo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→</a:t>
            </a:r>
            <a:r>
              <a:rPr kumimoji="1" lang="ja-JP" altLang="en-US" sz="6000" b="1" dirty="0">
                <a:ln w="31750">
                  <a:solidFill>
                    <a:srgbClr val="CC00FF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rgbClr val="CC99FF"/>
                  </a:glo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￥</a:t>
            </a:r>
            <a:r>
              <a:rPr kumimoji="1" lang="en-US" altLang="ja-JP" sz="6000" b="1" dirty="0">
                <a:ln w="31750">
                  <a:solidFill>
                    <a:srgbClr val="CC00FF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rgbClr val="CC99FF"/>
                  </a:glo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5,478</a:t>
            </a:r>
            <a:r>
              <a:rPr kumimoji="1" lang="ja-JP" altLang="en-US" sz="6000" b="1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　</a:t>
            </a:r>
            <a:r>
              <a:rPr kumimoji="1" lang="ja-JP" altLang="en-US" sz="6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　</a:t>
            </a:r>
            <a:r>
              <a:rPr kumimoji="1" lang="ja-JP" altLang="en-US" sz="60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　</a:t>
            </a:r>
            <a:r>
              <a:rPr kumimoji="1" lang="ja-JP" altLang="en-US" sz="6000" b="1" i="1" dirty="0">
                <a:solidFill>
                  <a:srgbClr val="FF0000"/>
                </a:solidFill>
              </a:rPr>
              <a:t>　　</a:t>
            </a:r>
            <a:endParaRPr kumimoji="1" lang="ja-JP" altLang="en-US" sz="6000" b="1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BBE25C5-C1F6-4F08-83AA-9C2434CB7CA1}"/>
              </a:ext>
            </a:extLst>
          </p:cNvPr>
          <p:cNvSpPr txBox="1"/>
          <p:nvPr/>
        </p:nvSpPr>
        <p:spPr>
          <a:xfrm>
            <a:off x="-1834725" y="-1668575"/>
            <a:ext cx="3144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大好評のため！</a:t>
            </a:r>
            <a:endParaRPr kumimoji="1" lang="en-US" altLang="ja-JP" sz="2400" b="1" dirty="0">
              <a:ln>
                <a:solidFill>
                  <a:schemeClr val="tx1"/>
                </a:solidFill>
              </a:ln>
              <a:solidFill>
                <a:srgbClr val="00FF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73ADF360-2536-44EA-A38E-1120798BEFE2}"/>
              </a:ext>
            </a:extLst>
          </p:cNvPr>
          <p:cNvSpPr txBox="1"/>
          <p:nvPr/>
        </p:nvSpPr>
        <p:spPr>
          <a:xfrm>
            <a:off x="-5382713" y="2340325"/>
            <a:ext cx="2999567" cy="63094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kumimoji="1" lang="ja-JP" altLang="en-US" sz="15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ようこそ田端へ♪新生活のスタート</a:t>
            </a:r>
            <a:r>
              <a:rPr kumimoji="1" lang="en-US" altLang="ja-JP" sz="15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!</a:t>
            </a:r>
          </a:p>
          <a:p>
            <a:endParaRPr kumimoji="1" lang="en-US" altLang="ja-JP" sz="2000" b="1" dirty="0">
              <a:solidFill>
                <a:srgbClr val="FF0066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80" name="図 79">
            <a:extLst>
              <a:ext uri="{FF2B5EF4-FFF2-40B4-BE49-F238E27FC236}">
                <a16:creationId xmlns:a16="http://schemas.microsoft.com/office/drawing/2014/main" id="{986E02BC-A502-4886-B9B9-DCDD5785456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27" r="40521" b="62857"/>
          <a:stretch/>
        </p:blipFill>
        <p:spPr>
          <a:xfrm rot="1115147">
            <a:off x="-2556766" y="3094631"/>
            <a:ext cx="573538" cy="774971"/>
          </a:xfrm>
          <a:prstGeom prst="rect">
            <a:avLst/>
          </a:prstGeom>
        </p:spPr>
      </p:pic>
      <p:pic>
        <p:nvPicPr>
          <p:cNvPr id="84" name="図 83">
            <a:extLst>
              <a:ext uri="{FF2B5EF4-FFF2-40B4-BE49-F238E27FC236}">
                <a16:creationId xmlns:a16="http://schemas.microsoft.com/office/drawing/2014/main" id="{96652A90-3726-47CD-8ED6-061368FFDB3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83" b="64579"/>
          <a:stretch/>
        </p:blipFill>
        <p:spPr>
          <a:xfrm rot="1193181">
            <a:off x="-4043726" y="4288245"/>
            <a:ext cx="927465" cy="1063977"/>
          </a:xfrm>
          <a:prstGeom prst="rect">
            <a:avLst/>
          </a:prstGeom>
        </p:spPr>
      </p:pic>
      <p:pic>
        <p:nvPicPr>
          <p:cNvPr id="86" name="図 85">
            <a:extLst>
              <a:ext uri="{FF2B5EF4-FFF2-40B4-BE49-F238E27FC236}">
                <a16:creationId xmlns:a16="http://schemas.microsoft.com/office/drawing/2014/main" id="{02FEA100-7A34-407B-A5C6-1CFE4765223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4" t="329" r="59357" b="62382"/>
          <a:stretch/>
        </p:blipFill>
        <p:spPr>
          <a:xfrm rot="20920644">
            <a:off x="11917349" y="3864404"/>
            <a:ext cx="558241" cy="669453"/>
          </a:xfrm>
          <a:prstGeom prst="rect">
            <a:avLst/>
          </a:prstGeom>
        </p:spPr>
      </p:pic>
      <p:pic>
        <p:nvPicPr>
          <p:cNvPr id="89" name="図 88">
            <a:extLst>
              <a:ext uri="{FF2B5EF4-FFF2-40B4-BE49-F238E27FC236}">
                <a16:creationId xmlns:a16="http://schemas.microsoft.com/office/drawing/2014/main" id="{C4C0A400-E69A-4F19-992A-C894ADCC1FD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27" r="40521" b="62857"/>
          <a:stretch/>
        </p:blipFill>
        <p:spPr>
          <a:xfrm rot="1115147">
            <a:off x="-910839" y="1368999"/>
            <a:ext cx="389749" cy="535830"/>
          </a:xfrm>
          <a:prstGeom prst="rect">
            <a:avLst/>
          </a:prstGeom>
        </p:spPr>
      </p:pic>
      <p:pic>
        <p:nvPicPr>
          <p:cNvPr id="91" name="図 90">
            <a:extLst>
              <a:ext uri="{FF2B5EF4-FFF2-40B4-BE49-F238E27FC236}">
                <a16:creationId xmlns:a16="http://schemas.microsoft.com/office/drawing/2014/main" id="{20CD1149-0799-442F-BCD3-859F1FCFD3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83" b="64579"/>
          <a:stretch/>
        </p:blipFill>
        <p:spPr>
          <a:xfrm rot="1193181" flipH="1">
            <a:off x="-936799" y="1645777"/>
            <a:ext cx="785391" cy="823924"/>
          </a:xfrm>
          <a:prstGeom prst="rect">
            <a:avLst/>
          </a:prstGeom>
        </p:spPr>
      </p:pic>
      <p:pic>
        <p:nvPicPr>
          <p:cNvPr id="92" name="図 91">
            <a:extLst>
              <a:ext uri="{FF2B5EF4-FFF2-40B4-BE49-F238E27FC236}">
                <a16:creationId xmlns:a16="http://schemas.microsoft.com/office/drawing/2014/main" id="{6F696307-240A-45BD-A9B6-62C60531C7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27" r="40521" b="62857"/>
          <a:stretch/>
        </p:blipFill>
        <p:spPr>
          <a:xfrm rot="1115147">
            <a:off x="10758878" y="-1745978"/>
            <a:ext cx="354360" cy="478815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6CF60302-B2FB-4DF9-94CD-D51BB7B517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598" y="4971372"/>
            <a:ext cx="619400" cy="707886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7ECD86E5-9BE7-49E5-A5CC-96FDFE54485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61" r="54276"/>
          <a:stretch/>
        </p:blipFill>
        <p:spPr>
          <a:xfrm rot="755220">
            <a:off x="-4072952" y="5775252"/>
            <a:ext cx="1160431" cy="1198248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A4ABC752-1353-41DA-B980-7CF1D75BE6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65363">
            <a:off x="12994837" y="5580531"/>
            <a:ext cx="489226" cy="468183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9CBE4E6B-64C2-42D2-84D4-ECEB1B344B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192" y="2488609"/>
            <a:ext cx="413108" cy="426017"/>
          </a:xfrm>
          <a:prstGeom prst="rect">
            <a:avLst/>
          </a:prstGeom>
        </p:spPr>
      </p:pic>
      <p:pic>
        <p:nvPicPr>
          <p:cNvPr id="64" name="図 63">
            <a:extLst>
              <a:ext uri="{FF2B5EF4-FFF2-40B4-BE49-F238E27FC236}">
                <a16:creationId xmlns:a16="http://schemas.microsoft.com/office/drawing/2014/main" id="{C98D3478-AFE0-4CAF-B036-D776BA41CE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5018">
            <a:off x="-1641528" y="5411826"/>
            <a:ext cx="282590" cy="270435"/>
          </a:xfrm>
          <a:prstGeom prst="rect">
            <a:avLst/>
          </a:prstGeom>
        </p:spPr>
      </p:pic>
      <p:pic>
        <p:nvPicPr>
          <p:cNvPr id="66" name="図 65">
            <a:extLst>
              <a:ext uri="{FF2B5EF4-FFF2-40B4-BE49-F238E27FC236}">
                <a16:creationId xmlns:a16="http://schemas.microsoft.com/office/drawing/2014/main" id="{7AF26FD0-BCFB-4A29-9041-1F165091681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50280">
            <a:off x="4480405" y="6968987"/>
            <a:ext cx="563023" cy="528995"/>
          </a:xfrm>
          <a:prstGeom prst="rect">
            <a:avLst/>
          </a:prstGeom>
        </p:spPr>
      </p:pic>
      <p:sp>
        <p:nvSpPr>
          <p:cNvPr id="73" name="楕円 72">
            <a:extLst>
              <a:ext uri="{FF2B5EF4-FFF2-40B4-BE49-F238E27FC236}">
                <a16:creationId xmlns:a16="http://schemas.microsoft.com/office/drawing/2014/main" id="{9E7A6358-14B5-48FD-A51F-B400EAE9F58E}"/>
              </a:ext>
            </a:extLst>
          </p:cNvPr>
          <p:cNvSpPr/>
          <p:nvPr/>
        </p:nvSpPr>
        <p:spPr>
          <a:xfrm>
            <a:off x="-1494541" y="659210"/>
            <a:ext cx="45719" cy="5382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3" name="図 62">
            <a:extLst>
              <a:ext uri="{FF2B5EF4-FFF2-40B4-BE49-F238E27FC236}">
                <a16:creationId xmlns:a16="http://schemas.microsoft.com/office/drawing/2014/main" id="{30DDA2CF-B844-408E-8B07-0FBA404355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0377" y="62788"/>
            <a:ext cx="347707" cy="326845"/>
          </a:xfrm>
          <a:prstGeom prst="rect">
            <a:avLst/>
          </a:prstGeom>
        </p:spPr>
      </p:pic>
      <p:pic>
        <p:nvPicPr>
          <p:cNvPr id="65" name="図 64">
            <a:extLst>
              <a:ext uri="{FF2B5EF4-FFF2-40B4-BE49-F238E27FC236}">
                <a16:creationId xmlns:a16="http://schemas.microsoft.com/office/drawing/2014/main" id="{691DD989-7510-480E-B08D-1F6C869EE2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55" y="183863"/>
            <a:ext cx="510886" cy="480233"/>
          </a:xfrm>
          <a:prstGeom prst="rect">
            <a:avLst/>
          </a:prstGeom>
        </p:spPr>
      </p:pic>
      <p:pic>
        <p:nvPicPr>
          <p:cNvPr id="67" name="図 66">
            <a:extLst>
              <a:ext uri="{FF2B5EF4-FFF2-40B4-BE49-F238E27FC236}">
                <a16:creationId xmlns:a16="http://schemas.microsoft.com/office/drawing/2014/main" id="{A7863775-6B52-4516-A93F-A352C5DE00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463" y="3711511"/>
            <a:ext cx="617851" cy="580781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A2B863FC-993F-4BB0-AB27-4EDAABBB142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026" y="-1914115"/>
            <a:ext cx="542762" cy="648526"/>
          </a:xfrm>
          <a:prstGeom prst="rect">
            <a:avLst/>
          </a:prstGeom>
        </p:spPr>
      </p:pic>
      <p:pic>
        <p:nvPicPr>
          <p:cNvPr id="71" name="図 70">
            <a:extLst>
              <a:ext uri="{FF2B5EF4-FFF2-40B4-BE49-F238E27FC236}">
                <a16:creationId xmlns:a16="http://schemas.microsoft.com/office/drawing/2014/main" id="{15558AC0-6DC6-4A73-9A6C-93105FC1388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7774" y="-1786411"/>
            <a:ext cx="354036" cy="424584"/>
          </a:xfrm>
          <a:prstGeom prst="rect">
            <a:avLst/>
          </a:prstGeom>
        </p:spPr>
      </p:pic>
      <p:pic>
        <p:nvPicPr>
          <p:cNvPr id="75" name="図 74">
            <a:extLst>
              <a:ext uri="{FF2B5EF4-FFF2-40B4-BE49-F238E27FC236}">
                <a16:creationId xmlns:a16="http://schemas.microsoft.com/office/drawing/2014/main" id="{71899B71-476C-44D9-89A8-6805637720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873" y="4687943"/>
            <a:ext cx="683929" cy="510591"/>
          </a:xfrm>
          <a:prstGeom prst="rect">
            <a:avLst/>
          </a:prstGeom>
        </p:spPr>
      </p:pic>
      <p:pic>
        <p:nvPicPr>
          <p:cNvPr id="77" name="図 76">
            <a:extLst>
              <a:ext uri="{FF2B5EF4-FFF2-40B4-BE49-F238E27FC236}">
                <a16:creationId xmlns:a16="http://schemas.microsoft.com/office/drawing/2014/main" id="{1ECEAB72-3C27-4EE4-8BE1-8486C815DA61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48" b="57225"/>
          <a:stretch/>
        </p:blipFill>
        <p:spPr>
          <a:xfrm rot="1653988" flipH="1">
            <a:off x="10909346" y="4523716"/>
            <a:ext cx="682362" cy="338411"/>
          </a:xfrm>
          <a:prstGeom prst="rect">
            <a:avLst/>
          </a:prstGeom>
        </p:spPr>
      </p:pic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67C24AC8-DC2E-4566-86A6-B7EABE78FFFA}"/>
              </a:ext>
            </a:extLst>
          </p:cNvPr>
          <p:cNvSpPr txBox="1"/>
          <p:nvPr/>
        </p:nvSpPr>
        <p:spPr>
          <a:xfrm>
            <a:off x="-8154779" y="623396"/>
            <a:ext cx="3690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新しいことを始めるチャンスの時期</a:t>
            </a:r>
            <a:endParaRPr kumimoji="1" lang="en-US" altLang="ja-JP" sz="1600" dirty="0">
              <a:solidFill>
                <a:srgbClr val="FF0066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6461E2F7-6871-4C61-A21B-B70A7AD53F05}"/>
              </a:ext>
            </a:extLst>
          </p:cNvPr>
          <p:cNvSpPr/>
          <p:nvPr/>
        </p:nvSpPr>
        <p:spPr>
          <a:xfrm>
            <a:off x="6293370" y="5114900"/>
            <a:ext cx="2687329" cy="409557"/>
          </a:xfrm>
          <a:prstGeom prst="rect">
            <a:avLst/>
          </a:prstGeom>
          <a:noFill/>
        </p:spPr>
        <p:txBody>
          <a:bodyPr wrap="square" lIns="100797" tIns="50398" rIns="100797" bIns="50398">
            <a:spAutoFit/>
          </a:bodyPr>
          <a:lstStyle/>
          <a:p>
            <a:pPr algn="ctr"/>
            <a:r>
              <a:rPr lang="ja-JP" altLang="en-US" sz="2000" b="1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FF0000">
                      <a:alpha val="30000"/>
                    </a:srgb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早めのお手続きを！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496ABBD-7ECB-4A79-923D-A57C8ECB94E6}"/>
              </a:ext>
            </a:extLst>
          </p:cNvPr>
          <p:cNvSpPr txBox="1"/>
          <p:nvPr/>
        </p:nvSpPr>
        <p:spPr>
          <a:xfrm>
            <a:off x="-7291621" y="-1868741"/>
            <a:ext cx="241844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ln w="2540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先着</a:t>
            </a:r>
            <a:r>
              <a:rPr kumimoji="1" lang="en-US" altLang="ja-JP" sz="5800" b="1" u="sng" dirty="0">
                <a:ln w="19050">
                  <a:solidFill>
                    <a:srgbClr val="FF0000"/>
                  </a:solidFill>
                </a:ln>
                <a:pattFill prst="narHorz">
                  <a:fgClr>
                    <a:srgbClr val="FF00FF"/>
                  </a:fgClr>
                  <a:bgClr>
                    <a:schemeClr val="bg1"/>
                  </a:bgClr>
                </a:patt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20</a:t>
            </a:r>
            <a:r>
              <a:rPr kumimoji="1" lang="ja-JP" altLang="en-US" sz="2000" b="1" dirty="0">
                <a:ln w="25400">
                  <a:solidFill>
                    <a:srgbClr val="FF0000"/>
                  </a:solidFill>
                </a:ln>
                <a:noFill/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名</a:t>
            </a:r>
            <a:r>
              <a:rPr kumimoji="1" lang="ja-JP" altLang="en-US" sz="2000" b="1" dirty="0">
                <a:ln w="25400">
                  <a:solidFill>
                    <a:srgbClr val="FF0000"/>
                  </a:solidFill>
                </a:ln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様</a:t>
            </a:r>
            <a:endParaRPr kumimoji="1" lang="en-US" altLang="ja-JP" sz="2000" b="1" dirty="0">
              <a:ln w="25400">
                <a:solidFill>
                  <a:srgbClr val="FF0000"/>
                </a:solidFill>
              </a:ln>
              <a:solidFill>
                <a:schemeClr val="bg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kumimoji="1" lang="en-US" altLang="ja-JP" sz="2000" b="1" dirty="0">
              <a:ln>
                <a:solidFill>
                  <a:srgbClr val="FF00FF"/>
                </a:solidFill>
              </a:ln>
              <a:solidFill>
                <a:schemeClr val="bg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kumimoji="1" lang="en-US" altLang="ja-JP" sz="2800" b="1" dirty="0">
              <a:solidFill>
                <a:srgbClr val="FF33CC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kumimoji="1" lang="ja-JP" altLang="en-US" sz="28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A25D4DE-CD66-40FB-B91A-BC1A94FF9157}"/>
              </a:ext>
            </a:extLst>
          </p:cNvPr>
          <p:cNvSpPr/>
          <p:nvPr/>
        </p:nvSpPr>
        <p:spPr>
          <a:xfrm>
            <a:off x="270934" y="-186267"/>
            <a:ext cx="9997546" cy="1271331"/>
          </a:xfrm>
          <a:prstGeom prst="rect">
            <a:avLst/>
          </a:prstGeom>
          <a:solidFill>
            <a:srgbClr val="99FF99">
              <a:alpha val="0"/>
            </a:srgbClr>
          </a:solidFill>
        </p:spPr>
        <p:txBody>
          <a:bodyPr wrap="square" lIns="100797" tIns="50398" rIns="100797" bIns="50398">
            <a:spAutoFit/>
          </a:bodyPr>
          <a:lstStyle/>
          <a:p>
            <a:pPr algn="ctr"/>
            <a:endParaRPr lang="en-US" altLang="ja-JP" sz="2800" b="1" u="sng" dirty="0">
              <a:ln w="6600">
                <a:solidFill>
                  <a:schemeClr val="bg1">
                    <a:alpha val="98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lang="ja-JP" altLang="en-US" sz="4800" b="1" u="sng" dirty="0">
                <a:ln w="6600">
                  <a:solidFill>
                    <a:schemeClr val="bg1">
                      <a:alpha val="98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FFC000"/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真夏の大キャンペーン</a:t>
            </a:r>
          </a:p>
        </p:txBody>
      </p:sp>
      <p:pic>
        <p:nvPicPr>
          <p:cNvPr id="70" name="図 69">
            <a:extLst>
              <a:ext uri="{FF2B5EF4-FFF2-40B4-BE49-F238E27FC236}">
                <a16:creationId xmlns:a16="http://schemas.microsoft.com/office/drawing/2014/main" id="{B5A0F02E-F598-414C-9C2A-6134334599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65363">
            <a:off x="9945307" y="5117125"/>
            <a:ext cx="475793" cy="484179"/>
          </a:xfrm>
          <a:prstGeom prst="rect">
            <a:avLst/>
          </a:prstGeom>
        </p:spPr>
      </p:pic>
      <p:pic>
        <p:nvPicPr>
          <p:cNvPr id="76" name="図 75">
            <a:extLst>
              <a:ext uri="{FF2B5EF4-FFF2-40B4-BE49-F238E27FC236}">
                <a16:creationId xmlns:a16="http://schemas.microsoft.com/office/drawing/2014/main" id="{CE84EADF-CA56-495E-B811-B06AB5186C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65363">
            <a:off x="5231312" y="5102469"/>
            <a:ext cx="449753" cy="400547"/>
          </a:xfrm>
          <a:prstGeom prst="rect">
            <a:avLst/>
          </a:prstGeom>
        </p:spPr>
      </p:pic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1D190432-C8E7-4FED-81E8-760E21F7077E}"/>
              </a:ext>
            </a:extLst>
          </p:cNvPr>
          <p:cNvSpPr/>
          <p:nvPr/>
        </p:nvSpPr>
        <p:spPr>
          <a:xfrm>
            <a:off x="355601" y="1286933"/>
            <a:ext cx="10007600" cy="1025110"/>
          </a:xfrm>
          <a:prstGeom prst="rect">
            <a:avLst/>
          </a:prstGeom>
          <a:noFill/>
        </p:spPr>
        <p:txBody>
          <a:bodyPr wrap="square" lIns="100797" tIns="50398" rIns="100797" bIns="50398">
            <a:spAutoFit/>
          </a:bodyPr>
          <a:lstStyle/>
          <a:p>
            <a:pPr algn="ctr"/>
            <a:r>
              <a:rPr lang="ja-JP" altLang="en-US" sz="6000" b="1" dirty="0">
                <a:ln w="76200" cmpd="sng">
                  <a:solidFill>
                    <a:srgbClr val="FF33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76200" dir="21540000" sx="112000" sy="112000" algn="ctr" rotWithShape="0">
                    <a:srgbClr val="000000">
                      <a:alpha val="39000"/>
                    </a:srgbClr>
                  </a:outerShdw>
                </a:effectLst>
                <a:latin typeface="Franklin Gothic Heavy" panose="020B0903020102020204" pitchFamily="34" charset="0"/>
                <a:ea typeface="HGP創英角ﾎﾟｯﾌﾟ体" panose="040B0A00000000000000" pitchFamily="50" charset="-128"/>
              </a:rPr>
              <a:t>８月より２４ｈが新価格！！！</a:t>
            </a:r>
            <a:endParaRPr lang="ja-JP" altLang="en-US" sz="8800" b="1" dirty="0">
              <a:ln w="76200" cmpd="sng">
                <a:solidFill>
                  <a:srgbClr val="FF3399"/>
                </a:solidFill>
                <a:prstDash val="solid"/>
              </a:ln>
              <a:solidFill>
                <a:srgbClr val="FFC000"/>
              </a:solidFill>
              <a:effectLst>
                <a:outerShdw blurRad="50800" dist="76200" dir="21540000" sx="112000" sy="112000" algn="ctr" rotWithShape="0">
                  <a:schemeClr val="bg2">
                    <a:alpha val="39000"/>
                  </a:schemeClr>
                </a:outerShdw>
              </a:effectLst>
              <a:latin typeface="Franklin Gothic Heavy" panose="020B0903020102020204" pitchFamily="34" charset="0"/>
              <a:ea typeface="HGP創英角ﾎﾟｯﾌﾟ体" panose="040B0A00000000000000" pitchFamily="50" charset="-128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E9073595-99D1-4BAA-A55D-EF7DF4E270B5}"/>
              </a:ext>
            </a:extLst>
          </p:cNvPr>
          <p:cNvSpPr/>
          <p:nvPr/>
        </p:nvSpPr>
        <p:spPr>
          <a:xfrm>
            <a:off x="8071891" y="6200654"/>
            <a:ext cx="168858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ja-JP" altLang="en-US" sz="4800" b="1" cap="none" spc="0" dirty="0">
              <a:ln w="19050" cmpd="sng">
                <a:solidFill>
                  <a:srgbClr val="FF3399"/>
                </a:solidFill>
                <a:prstDash val="solid"/>
              </a:ln>
              <a:pattFill prst="pct40">
                <a:fgClr>
                  <a:srgbClr val="FF99CC"/>
                </a:fgClr>
                <a:bgClr>
                  <a:schemeClr val="bg1"/>
                </a:bgClr>
              </a:pattFill>
              <a:effectLst/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AC5BF649-5693-4B88-98F0-444881F2506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20835801">
            <a:off x="11591249" y="1767188"/>
            <a:ext cx="1129166" cy="1126625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A829B2FE-9816-42EB-B06C-8728F87A286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1506034">
            <a:off x="12619355" y="2026110"/>
            <a:ext cx="844758" cy="879232"/>
          </a:xfrm>
          <a:prstGeom prst="rect">
            <a:avLst/>
          </a:prstGeom>
        </p:spPr>
      </p:pic>
      <p:pic>
        <p:nvPicPr>
          <p:cNvPr id="83" name="図 82">
            <a:extLst>
              <a:ext uri="{FF2B5EF4-FFF2-40B4-BE49-F238E27FC236}">
                <a16:creationId xmlns:a16="http://schemas.microsoft.com/office/drawing/2014/main" id="{79D75512-187D-426F-A398-4797AAA208C8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200">
            <a:off x="11090228" y="5048713"/>
            <a:ext cx="791978" cy="791978"/>
          </a:xfrm>
          <a:prstGeom prst="rect">
            <a:avLst/>
          </a:prstGeom>
        </p:spPr>
      </p:pic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5A83CC3A-B879-4823-8F32-FF22692DF7B5}"/>
              </a:ext>
            </a:extLst>
          </p:cNvPr>
          <p:cNvSpPr/>
          <p:nvPr/>
        </p:nvSpPr>
        <p:spPr>
          <a:xfrm>
            <a:off x="10509199" y="2756967"/>
            <a:ext cx="556895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ja-JP" altLang="en-US" sz="2800" b="1" cap="none" spc="0" dirty="0">
              <a:ln w="22225">
                <a:solidFill>
                  <a:srgbClr val="FFC000"/>
                </a:solidFill>
                <a:prstDash val="solid"/>
              </a:ln>
              <a:solidFill>
                <a:srgbClr val="99FF99"/>
              </a:solidFill>
              <a:effectLst/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5EA1F73C-0948-4D4C-A5A2-A4F00443A05F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4554">
            <a:off x="11545114" y="4152974"/>
            <a:ext cx="720041" cy="1004108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992F4498-B571-4A2C-84FE-B0A52C6F708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120" y="1373785"/>
            <a:ext cx="1521395" cy="1521395"/>
          </a:xfrm>
          <a:prstGeom prst="rect">
            <a:avLst/>
          </a:prstGeom>
        </p:spPr>
      </p:pic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3F5FE00E-17B5-40DB-B190-BDC0973EF69F}"/>
              </a:ext>
            </a:extLst>
          </p:cNvPr>
          <p:cNvSpPr txBox="1"/>
          <p:nvPr/>
        </p:nvSpPr>
        <p:spPr>
          <a:xfrm>
            <a:off x="1153510" y="-1460436"/>
            <a:ext cx="8384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>
                <a:ln w="31750">
                  <a:solidFill>
                    <a:srgbClr val="00B050"/>
                  </a:solidFill>
                  <a:prstDash val="solid"/>
                </a:ln>
                <a:pattFill prst="pct40">
                  <a:fgClr>
                    <a:srgbClr val="92D050"/>
                  </a:fgClr>
                  <a:bgClr>
                    <a:schemeClr val="bg1"/>
                  </a:bgClr>
                </a:pattFill>
                <a:effectLst>
                  <a:glow rad="127000">
                    <a:srgbClr val="CCFF33"/>
                  </a:glo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入会するなら今</a:t>
            </a:r>
            <a:r>
              <a:rPr kumimoji="1" lang="en-US" altLang="ja-JP" sz="2800" b="1" dirty="0">
                <a:ln w="31750">
                  <a:solidFill>
                    <a:srgbClr val="00B050"/>
                  </a:solidFill>
                  <a:prstDash val="solid"/>
                </a:ln>
                <a:pattFill prst="pct40">
                  <a:fgClr>
                    <a:srgbClr val="92D050"/>
                  </a:fgClr>
                  <a:bgClr>
                    <a:schemeClr val="bg1"/>
                  </a:bgClr>
                </a:pattFill>
                <a:effectLst>
                  <a:glow rad="127000">
                    <a:srgbClr val="CCFF33"/>
                  </a:glo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!</a:t>
            </a:r>
            <a:r>
              <a:rPr kumimoji="1" lang="ja-JP" altLang="en-US" sz="2800" b="1" dirty="0">
                <a:ln>
                  <a:solidFill>
                    <a:srgbClr val="FF99FF"/>
                  </a:solidFill>
                </a:ln>
                <a:solidFill>
                  <a:srgbClr val="FF6600"/>
                </a:solidFill>
              </a:rPr>
              <a:t>　</a:t>
            </a:r>
            <a:r>
              <a:rPr kumimoji="1" lang="ja-JP" altLang="en-US" sz="3200" b="1" dirty="0">
                <a:ln>
                  <a:solidFill>
                    <a:srgbClr val="FF0000"/>
                  </a:solidFill>
                </a:ln>
                <a:pattFill prst="smCheck">
                  <a:fgClr>
                    <a:srgbClr val="FD317A"/>
                  </a:fgClr>
                  <a:bgClr>
                    <a:srgbClr val="FF99FF"/>
                  </a:bgClr>
                </a:pattFill>
              </a:rPr>
              <a:t>　</a:t>
            </a:r>
            <a:r>
              <a:rPr kumimoji="1" lang="ja-JP" altLang="en-US" sz="4000" b="1" i="1" dirty="0">
                <a:ln>
                  <a:solidFill>
                    <a:srgbClr val="FF0000"/>
                  </a:solidFill>
                </a:ln>
                <a:pattFill prst="smCheck">
                  <a:fgClr>
                    <a:srgbClr val="FD317A"/>
                  </a:fgClr>
                  <a:bgClr>
                    <a:srgbClr val="FF99FF"/>
                  </a:bgClr>
                </a:pattFill>
              </a:rPr>
              <a:t>　</a:t>
            </a:r>
            <a:r>
              <a:rPr kumimoji="1" lang="ja-JP" altLang="en-US" sz="4000" b="1" i="1" dirty="0">
                <a:solidFill>
                  <a:srgbClr val="FF0000"/>
                </a:solidFill>
              </a:rPr>
              <a:t>　　</a:t>
            </a:r>
            <a:endParaRPr kumimoji="1" lang="ja-JP" altLang="en-US" sz="3200" b="1" dirty="0">
              <a:solidFill>
                <a:srgbClr val="FF33CC"/>
              </a:solidFill>
            </a:endParaRP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BC04D16A-CEAA-4768-8699-3712779913D2}"/>
              </a:ext>
            </a:extLst>
          </p:cNvPr>
          <p:cNvSpPr txBox="1"/>
          <p:nvPr/>
        </p:nvSpPr>
        <p:spPr>
          <a:xfrm>
            <a:off x="8425269" y="2824298"/>
            <a:ext cx="4883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>
                <a:ln>
                  <a:solidFill>
                    <a:srgbClr val="FF99FF"/>
                  </a:solidFill>
                </a:ln>
                <a:solidFill>
                  <a:srgbClr val="FF6600"/>
                </a:solidFill>
              </a:rPr>
              <a:t>　</a:t>
            </a:r>
            <a:r>
              <a:rPr kumimoji="1" lang="ja-JP" altLang="en-US" sz="3200" b="1" dirty="0">
                <a:ln>
                  <a:solidFill>
                    <a:srgbClr val="FF0000"/>
                  </a:solidFill>
                </a:ln>
                <a:pattFill prst="smCheck">
                  <a:fgClr>
                    <a:srgbClr val="FD317A"/>
                  </a:fgClr>
                  <a:bgClr>
                    <a:srgbClr val="FF99FF"/>
                  </a:bgClr>
                </a:pattFill>
              </a:rPr>
              <a:t>　</a:t>
            </a:r>
            <a:r>
              <a:rPr kumimoji="1" lang="ja-JP" altLang="en-US" sz="4000" b="1" i="1" dirty="0">
                <a:ln>
                  <a:solidFill>
                    <a:srgbClr val="FF0000"/>
                  </a:solidFill>
                </a:ln>
                <a:pattFill prst="smCheck">
                  <a:fgClr>
                    <a:srgbClr val="FD317A"/>
                  </a:fgClr>
                  <a:bgClr>
                    <a:srgbClr val="FF99FF"/>
                  </a:bgClr>
                </a:pattFill>
              </a:rPr>
              <a:t>　</a:t>
            </a:r>
            <a:r>
              <a:rPr kumimoji="1" lang="ja-JP" altLang="en-US" sz="4000" b="1" i="1" dirty="0">
                <a:solidFill>
                  <a:srgbClr val="FF0000"/>
                </a:solidFill>
              </a:rPr>
              <a:t>　　</a:t>
            </a:r>
            <a:endParaRPr kumimoji="1" lang="ja-JP" altLang="en-US" sz="3200" b="1" dirty="0">
              <a:solidFill>
                <a:srgbClr val="FF33CC"/>
              </a:solidFill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B882DFB-676C-46D6-8393-4CC5AD36905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511" y="2504731"/>
            <a:ext cx="1536176" cy="132997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F62AF23-2E3A-453C-94B4-0591A30F8D2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3235">
            <a:off x="-3105130" y="6462738"/>
            <a:ext cx="921077" cy="921077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6631AD48-9467-4B9D-95AF-EB498EC3BEE0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227" y="5225946"/>
            <a:ext cx="1298198" cy="903921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D8499CA4-8536-4794-B247-BCA8CFEF95C8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06" r="14113" b="3685"/>
          <a:stretch/>
        </p:blipFill>
        <p:spPr>
          <a:xfrm>
            <a:off x="-4067094" y="4577700"/>
            <a:ext cx="3252307" cy="73299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05969E6-2BF9-0E35-347D-0793D910DB33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-3098800" y="-194865"/>
            <a:ext cx="2286264" cy="228626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68508EB-535E-9A7E-A470-AB5A335772D2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3602908" y="-2142332"/>
            <a:ext cx="1694773" cy="242199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9C114DD9-987E-6B67-BFEC-041F3BB2A596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-2501636" y="5647268"/>
            <a:ext cx="1130035" cy="113212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6DA91266-46A9-CBF7-146D-015F20A64A8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-4019813" y="5356263"/>
            <a:ext cx="1361280" cy="1806536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90C11C7B-220F-0950-DB5E-DE55C49F5661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 flipH="1">
            <a:off x="-3047997" y="5933546"/>
            <a:ext cx="1408376" cy="1761596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A483146-E9D7-80DA-F65A-9AFE9C0E2E40}"/>
              </a:ext>
            </a:extLst>
          </p:cNvPr>
          <p:cNvSpPr txBox="1"/>
          <p:nvPr/>
        </p:nvSpPr>
        <p:spPr>
          <a:xfrm rot="20407839">
            <a:off x="-5972467" y="1114043"/>
            <a:ext cx="21079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>
                <a:ln w="38100" cap="rnd">
                  <a:solidFill>
                    <a:srgbClr val="92D050"/>
                  </a:solidFill>
                </a:ln>
                <a:pattFill prst="pct30">
                  <a:fgClr>
                    <a:srgbClr val="66FF66"/>
                  </a:fgClr>
                  <a:bgClr>
                    <a:schemeClr val="bg1"/>
                  </a:bgClr>
                </a:pattFill>
                <a:effectLst>
                  <a:outerShdw blurRad="63500" dir="5400000" algn="ctr" rotWithShape="0">
                    <a:srgbClr val="000000">
                      <a:alpha val="40000"/>
                    </a:srgb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日割り</a:t>
            </a: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96C9F99C-949B-3701-EBEF-64E52088C78E}"/>
              </a:ext>
            </a:extLst>
          </p:cNvPr>
          <p:cNvSpPr txBox="1"/>
          <p:nvPr/>
        </p:nvSpPr>
        <p:spPr>
          <a:xfrm>
            <a:off x="-16323733" y="6571735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altLang="ja-JP" sz="1800" b="1" dirty="0">
                <a:ln w="12700">
                  <a:solidFill>
                    <a:srgbClr val="CC00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【</a:t>
            </a:r>
            <a:r>
              <a:rPr lang="ja-JP" altLang="en-US" sz="1800" b="1" dirty="0">
                <a:ln w="12700">
                  <a:solidFill>
                    <a:srgbClr val="CC00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月会費</a:t>
            </a:r>
            <a:r>
              <a:rPr lang="en-US" altLang="ja-JP" sz="1800" b="1" dirty="0">
                <a:ln w="12700">
                  <a:solidFill>
                    <a:srgbClr val="CC00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】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2379EF5-1D1E-990E-5EE8-4BDE284F43D9}"/>
              </a:ext>
            </a:extLst>
          </p:cNvPr>
          <p:cNvSpPr txBox="1"/>
          <p:nvPr/>
        </p:nvSpPr>
        <p:spPr>
          <a:xfrm>
            <a:off x="4250268" y="3488265"/>
            <a:ext cx="590973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【8</a:t>
            </a:r>
            <a:r>
              <a:rPr kumimoji="1" lang="ja-JP" altLang="en-US" sz="32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月会費</a:t>
            </a:r>
            <a:r>
              <a:rPr kumimoji="1" lang="en-US" altLang="ja-JP" sz="32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】</a:t>
            </a:r>
            <a:r>
              <a:rPr kumimoji="1" lang="ja-JP" altLang="en-US" sz="32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通常</a:t>
            </a:r>
            <a:r>
              <a:rPr kumimoji="1" lang="en-US" altLang="ja-JP" sz="32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(</a:t>
            </a:r>
            <a:r>
              <a:rPr kumimoji="1" lang="ja-JP" altLang="en-US" sz="32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税込）</a:t>
            </a:r>
            <a:r>
              <a:rPr kumimoji="1" lang="en-US" altLang="ja-JP" sz="32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5,47</a:t>
            </a:r>
            <a:r>
              <a:rPr kumimoji="1" lang="ja-JP" altLang="en-US" sz="32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円</a:t>
            </a:r>
            <a:endParaRPr kumimoji="1" lang="en-US" altLang="ja-JP" sz="3200" b="1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kumimoji="1" lang="ja-JP" altLang="en-US" sz="32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　　　　　　　　⇒</a:t>
            </a:r>
            <a:r>
              <a:rPr kumimoji="1" lang="ja-JP" altLang="en-US" sz="3200" b="1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￥</a:t>
            </a:r>
            <a:r>
              <a:rPr kumimoji="1" lang="en-US" altLang="ja-JP" sz="3200" b="1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555</a:t>
            </a:r>
            <a:r>
              <a:rPr kumimoji="1" lang="ja-JP" altLang="en-US" sz="3200" b="1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　　　　　　　　　　</a:t>
            </a:r>
            <a:r>
              <a:rPr kumimoji="1" lang="en-US" altLang="ja-JP" sz="36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【</a:t>
            </a:r>
            <a:r>
              <a:rPr kumimoji="1" lang="ja-JP" altLang="en-US" sz="36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個人認証キー代</a:t>
            </a:r>
            <a:r>
              <a:rPr kumimoji="1" lang="en-US" altLang="ja-JP" sz="36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】</a:t>
            </a:r>
            <a:r>
              <a:rPr kumimoji="1" lang="ja-JP" altLang="en-US" sz="36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⇒</a:t>
            </a:r>
            <a:r>
              <a:rPr kumimoji="1" lang="ja-JP" altLang="en-US" sz="3600" b="1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￥</a:t>
            </a:r>
            <a:r>
              <a:rPr kumimoji="1" lang="en-US" altLang="ja-JP" sz="3600" b="1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0</a:t>
            </a:r>
          </a:p>
          <a:p>
            <a:r>
              <a:rPr kumimoji="1" lang="ja-JP" altLang="en-US" sz="3600" b="1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</a:t>
            </a:r>
            <a:endParaRPr kumimoji="1" lang="en-US" altLang="ja-JP" sz="3600" b="1" dirty="0">
              <a:solidFill>
                <a:srgbClr val="FF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モーニングコース（５：００～１０：００）　　</a:t>
            </a:r>
            <a:endParaRPr kumimoji="1"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デイコース（１０：００～１７：００）</a:t>
            </a:r>
            <a:endParaRPr kumimoji="1"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￥３</a:t>
            </a:r>
            <a:r>
              <a:rPr kumimoji="1"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,</a:t>
            </a:r>
            <a:r>
              <a:rPr kumimoji="1"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０００円（税込￥３</a:t>
            </a:r>
            <a:r>
              <a:rPr kumimoji="1"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,</a:t>
            </a:r>
            <a:r>
              <a:rPr kumimoji="1"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３００）</a:t>
            </a:r>
            <a:endParaRPr kumimoji="1"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で利用し放題！！！　　　　　　　　　　　　　　　　　　　</a:t>
            </a:r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45CBF0F7-67CE-71F1-824B-AD9DD35F5BD2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flipH="1">
            <a:off x="344467" y="0"/>
            <a:ext cx="1365800" cy="1351518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BCF05A19-DBEE-5043-CAC8-D716583B0A50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 flipH="1">
            <a:off x="3485166" y="6180666"/>
            <a:ext cx="968302" cy="960966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3C2115AB-2297-D5DF-EC0A-CA9A0DEA24A9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3219906" y="1236133"/>
            <a:ext cx="1088753" cy="899582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D5423C64-0CD6-9A7B-68EA-258332491566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flipH="1">
            <a:off x="-2186059" y="3420533"/>
            <a:ext cx="1256048" cy="986895"/>
          </a:xfrm>
          <a:prstGeom prst="rect">
            <a:avLst/>
          </a:prstGeom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9DDC77F0-5B06-8314-0A79-F3D6293147E0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619603" y="6239403"/>
            <a:ext cx="1072210" cy="1075796"/>
          </a:xfrm>
          <a:prstGeom prst="rect">
            <a:avLst/>
          </a:prstGeom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4C24F894-A332-77FD-A2C0-6AB35F8FE897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 rot="20342930" flipH="1">
            <a:off x="387165" y="2400622"/>
            <a:ext cx="2108520" cy="1630050"/>
          </a:xfrm>
          <a:prstGeom prst="rect">
            <a:avLst/>
          </a:prstGeom>
        </p:spPr>
      </p:pic>
      <p:pic>
        <p:nvPicPr>
          <p:cNvPr id="78" name="図 77">
            <a:extLst>
              <a:ext uri="{FF2B5EF4-FFF2-40B4-BE49-F238E27FC236}">
                <a16:creationId xmlns:a16="http://schemas.microsoft.com/office/drawing/2014/main" id="{3AA366E4-3C3C-36E2-FFE9-5B26F4B1A8FF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6734630" y="4555066"/>
            <a:ext cx="2535502" cy="2700337"/>
          </a:xfrm>
          <a:prstGeom prst="rect">
            <a:avLst/>
          </a:prstGeom>
        </p:spPr>
      </p:pic>
      <p:pic>
        <p:nvPicPr>
          <p:cNvPr id="79" name="図 78">
            <a:extLst>
              <a:ext uri="{FF2B5EF4-FFF2-40B4-BE49-F238E27FC236}">
                <a16:creationId xmlns:a16="http://schemas.microsoft.com/office/drawing/2014/main" id="{A40EC7AF-A033-4AF1-05D2-B1810D7A3572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0982172" y="3623734"/>
            <a:ext cx="776440" cy="777873"/>
          </a:xfrm>
          <a:prstGeom prst="rect">
            <a:avLst/>
          </a:prstGeom>
        </p:spPr>
      </p:pic>
      <p:pic>
        <p:nvPicPr>
          <p:cNvPr id="96" name="図 95">
            <a:extLst>
              <a:ext uri="{FF2B5EF4-FFF2-40B4-BE49-F238E27FC236}">
                <a16:creationId xmlns:a16="http://schemas.microsoft.com/office/drawing/2014/main" id="{5FB029E7-0C00-101F-A448-64421069BC8F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2044098" y="2946400"/>
            <a:ext cx="827148" cy="828674"/>
          </a:xfrm>
          <a:prstGeom prst="rect">
            <a:avLst/>
          </a:prstGeom>
        </p:spPr>
      </p:pic>
      <p:pic>
        <p:nvPicPr>
          <p:cNvPr id="97" name="図 96">
            <a:extLst>
              <a:ext uri="{FF2B5EF4-FFF2-40B4-BE49-F238E27FC236}">
                <a16:creationId xmlns:a16="http://schemas.microsoft.com/office/drawing/2014/main" id="{E33766C4-D8B9-B351-24E1-8803A467AAB0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 flipH="1">
            <a:off x="16012370" y="4274903"/>
            <a:ext cx="870164" cy="87177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DED4999-0BD0-739D-881C-3841988DD9DD}"/>
              </a:ext>
            </a:extLst>
          </p:cNvPr>
          <p:cNvSpPr txBox="1"/>
          <p:nvPr/>
        </p:nvSpPr>
        <p:spPr>
          <a:xfrm>
            <a:off x="5384799" y="6913344"/>
            <a:ext cx="4883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※</a:t>
            </a:r>
            <a:r>
              <a:rPr kumimoji="1" lang="ja-JP" altLang="en-US" dirty="0"/>
              <a:t>１０月までの在籍をお願い致します。</a:t>
            </a:r>
            <a:endParaRPr kumimoji="1" lang="en-US" altLang="ja-JP" dirty="0"/>
          </a:p>
          <a:p>
            <a:r>
              <a:rPr kumimoji="1" lang="en-US" altLang="ja-JP" dirty="0"/>
              <a:t>※</a:t>
            </a:r>
            <a:r>
              <a:rPr kumimoji="1" lang="ja-JP" altLang="en-US" dirty="0"/>
              <a:t>７月は日割料金となります。</a:t>
            </a:r>
          </a:p>
        </p:txBody>
      </p:sp>
      <p:pic>
        <p:nvPicPr>
          <p:cNvPr id="1026" name="Picture 2" descr="太陽のキャラクター">
            <a:extLst>
              <a:ext uri="{FF2B5EF4-FFF2-40B4-BE49-F238E27FC236}">
                <a16:creationId xmlns:a16="http://schemas.microsoft.com/office/drawing/2014/main" id="{4C25B79E-3EED-D5F7-B371-F08DC4EE0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809" y="0"/>
            <a:ext cx="1371071" cy="137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ヒマワリのマーク">
            <a:extLst>
              <a:ext uri="{FF2B5EF4-FFF2-40B4-BE49-F238E27FC236}">
                <a16:creationId xmlns:a16="http://schemas.microsoft.com/office/drawing/2014/main" id="{45B67DAD-3D04-4F54-0C67-C2CDD8AD5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3063" y="2031999"/>
            <a:ext cx="1257682" cy="128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白くまのイラスト（アイス）">
            <a:extLst>
              <a:ext uri="{FF2B5EF4-FFF2-40B4-BE49-F238E27FC236}">
                <a16:creationId xmlns:a16="http://schemas.microsoft.com/office/drawing/2014/main" id="{23ECE164-F894-ECD3-F45F-8FE0A3FA6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0583" y="2929467"/>
            <a:ext cx="1134533" cy="113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アゲハチョウのイラスト（蝶）">
            <a:extLst>
              <a:ext uri="{FF2B5EF4-FFF2-40B4-BE49-F238E27FC236}">
                <a16:creationId xmlns:a16="http://schemas.microsoft.com/office/drawing/2014/main" id="{C70FDDD1-409D-6B39-EBD7-E3ABBE051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7839">
            <a:off x="8346768" y="2437154"/>
            <a:ext cx="715931" cy="71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日焼けのイラスト「サングラスのペンギン」">
            <a:extLst>
              <a:ext uri="{FF2B5EF4-FFF2-40B4-BE49-F238E27FC236}">
                <a16:creationId xmlns:a16="http://schemas.microsoft.com/office/drawing/2014/main" id="{D6EF9161-EFA5-3887-F2AE-0F77D3ABF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2438400"/>
            <a:ext cx="1276879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30145278-FF46-DED0-7E4F-9091BE247C47}"/>
              </a:ext>
            </a:extLst>
          </p:cNvPr>
          <p:cNvSpPr/>
          <p:nvPr/>
        </p:nvSpPr>
        <p:spPr>
          <a:xfrm>
            <a:off x="14850532" y="1507067"/>
            <a:ext cx="6654801" cy="8144933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FE0E2BD6-D681-8F91-2915-276B97826D59}"/>
              </a:ext>
            </a:extLst>
          </p:cNvPr>
          <p:cNvSpPr txBox="1"/>
          <p:nvPr/>
        </p:nvSpPr>
        <p:spPr>
          <a:xfrm>
            <a:off x="-3856567" y="1330866"/>
            <a:ext cx="17619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8</a:t>
            </a:r>
            <a:r>
              <a:rPr kumimoji="1"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月会費</a:t>
            </a:r>
            <a:r>
              <a:rPr kumimoji="1"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】</a:t>
            </a:r>
            <a:r>
              <a:rPr kumimoji="1"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通常</a:t>
            </a:r>
            <a:r>
              <a:rPr kumimoji="1"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(</a:t>
            </a:r>
            <a:r>
              <a:rPr kumimoji="1"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税込</a:t>
            </a:r>
            <a:r>
              <a:rPr kumimoji="1"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)5,478</a:t>
            </a:r>
            <a:r>
              <a:rPr kumimoji="1"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円　</a:t>
            </a:r>
            <a:endParaRPr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E1C45B6-2D36-AC10-EF7D-153C86DC4582}"/>
              </a:ext>
            </a:extLst>
          </p:cNvPr>
          <p:cNvSpPr/>
          <p:nvPr/>
        </p:nvSpPr>
        <p:spPr>
          <a:xfrm>
            <a:off x="1265441" y="2252134"/>
            <a:ext cx="745522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1" lang="ja-JP" alt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ご入会するなら今！</a:t>
            </a:r>
            <a:endParaRPr kumimoji="1" lang="en-US" altLang="ja-JP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kumimoji="1" lang="ja-JP" alt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￥</a:t>
            </a:r>
            <a:r>
              <a:rPr kumimoji="1" lang="en-US" altLang="ja-JP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7,678</a:t>
            </a:r>
            <a:r>
              <a:rPr kumimoji="1" lang="ja-JP" alt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→</a:t>
            </a:r>
            <a:r>
              <a:rPr kumimoji="1" lang="ja-JP" alt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￥</a:t>
            </a:r>
            <a:r>
              <a:rPr kumimoji="1" lang="en-US" altLang="ja-JP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5,478</a:t>
            </a:r>
            <a:r>
              <a:rPr kumimoji="1" lang="ja-JP" alt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　　</a:t>
            </a:r>
            <a:r>
              <a:rPr kumimoji="1" lang="ja-JP" altLang="en-US" sz="4000" b="1" i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　　　</a:t>
            </a:r>
            <a:endParaRPr lang="ja-JP" altLang="en-US" sz="4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F74BC473-030C-EEFE-CDC7-89F57EABC9FE}"/>
              </a:ext>
            </a:extLst>
          </p:cNvPr>
          <p:cNvSpPr/>
          <p:nvPr/>
        </p:nvSpPr>
        <p:spPr>
          <a:xfrm>
            <a:off x="13155627" y="2640838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1" lang="ja-JP" alt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日割り</a:t>
            </a:r>
            <a:endParaRPr lang="ja-JP" alt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5713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F680F674-B0E0-4CB3-812C-DC28083284D6}"/>
              </a:ext>
            </a:extLst>
          </p:cNvPr>
          <p:cNvSpPr/>
          <p:nvPr/>
        </p:nvSpPr>
        <p:spPr>
          <a:xfrm>
            <a:off x="206777" y="140205"/>
            <a:ext cx="3856475" cy="5237947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DAD1C7"/>
              </a:solidFill>
              <a:effectLst/>
            </a:endParaRPr>
          </a:p>
        </p:txBody>
      </p:sp>
      <p:pic>
        <p:nvPicPr>
          <p:cNvPr id="12" name="コンテンツ プレースホルダー 11">
            <a:extLst>
              <a:ext uri="{FF2B5EF4-FFF2-40B4-BE49-F238E27FC236}">
                <a16:creationId xmlns:a16="http://schemas.microsoft.com/office/drawing/2014/main" id="{B34AE1B9-CCBC-4916-8542-F4CC1D254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21687" y="3724883"/>
            <a:ext cx="3255766" cy="303120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0EA745B-96F9-4F0E-BA37-1A6972644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2271" y="5663456"/>
            <a:ext cx="1048366" cy="84673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ED0CDC6B-D7EA-49EB-9D3D-5A8FC26F3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6169" y="6771946"/>
            <a:ext cx="1565827" cy="33601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11295AB-B245-480D-8CCC-4FE57EDC9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9026" y="6945356"/>
            <a:ext cx="2096733" cy="32257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20563B8-0CD9-41D7-BEB8-2002441DE8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2618" y="7164733"/>
            <a:ext cx="2560431" cy="33601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AA373C90-EA8C-408C-8FAA-0004AED745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7137" y="7061854"/>
            <a:ext cx="3014575" cy="39441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8EBA331C-0F66-4220-AA5D-F76F8A2936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1661" y="7069529"/>
            <a:ext cx="769484" cy="35923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ED9DF75A-814A-4A55-A392-A52F86D452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5459" y="7040457"/>
            <a:ext cx="704214" cy="43691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4A9D80C7-2DA8-4705-9A71-16122A9E3D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0415" y="6415555"/>
            <a:ext cx="1205783" cy="768126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857766BD-EB56-4C9A-9F08-EB513314E2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2959" y="6539842"/>
            <a:ext cx="712363" cy="351555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A3CF558F-E8D5-4289-A234-03E83C78D7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8427" y="6759342"/>
            <a:ext cx="1088383" cy="508588"/>
          </a:xfrm>
          <a:prstGeom prst="rect">
            <a:avLst/>
          </a:prstGeom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08C83AC6-D347-4666-8625-969C71BA2415}"/>
              </a:ext>
            </a:extLst>
          </p:cNvPr>
          <p:cNvSpPr/>
          <p:nvPr/>
        </p:nvSpPr>
        <p:spPr>
          <a:xfrm>
            <a:off x="-400259" y="7106233"/>
            <a:ext cx="5193714" cy="305362"/>
          </a:xfrm>
          <a:prstGeom prst="rect">
            <a:avLst/>
          </a:prstGeom>
          <a:noFill/>
        </p:spPr>
        <p:txBody>
          <a:bodyPr wrap="square" lIns="100797" tIns="50398" rIns="100797" bIns="50398">
            <a:spAutoFit/>
          </a:bodyPr>
          <a:lstStyle/>
          <a:p>
            <a:pPr algn="ctr"/>
            <a:r>
              <a:rPr lang="en-US" altLang="ja-JP" sz="1323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〈</a:t>
            </a:r>
            <a:r>
              <a:rPr lang="ja-JP" altLang="en-US" sz="1323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入会予約</a:t>
            </a:r>
            <a:r>
              <a:rPr lang="en-US" altLang="ja-JP" sz="1323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/</a:t>
            </a:r>
            <a:r>
              <a:rPr lang="ja-JP" altLang="en-US" sz="1323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見学予約</a:t>
            </a:r>
            <a:r>
              <a:rPr lang="en-US" altLang="ja-JP" sz="1323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/</a:t>
            </a:r>
            <a:r>
              <a:rPr lang="ja-JP" altLang="en-US" sz="1323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お問い合わせはお電話または店頭で</a:t>
            </a:r>
            <a:r>
              <a:rPr lang="en-US" altLang="ja-JP" sz="1323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〉</a:t>
            </a:r>
            <a:endParaRPr lang="ja-JP" altLang="en-US" sz="1323" dirty="0">
              <a:ln w="10160">
                <a:noFill/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68414BE9-78EA-478A-B325-B7ACE47EAB37}"/>
              </a:ext>
            </a:extLst>
          </p:cNvPr>
          <p:cNvCxnSpPr>
            <a:cxnSpLocks/>
          </p:cNvCxnSpPr>
          <p:nvPr/>
        </p:nvCxnSpPr>
        <p:spPr>
          <a:xfrm>
            <a:off x="67999" y="6945356"/>
            <a:ext cx="7441422" cy="251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図 32">
            <a:extLst>
              <a:ext uri="{FF2B5EF4-FFF2-40B4-BE49-F238E27FC236}">
                <a16:creationId xmlns:a16="http://schemas.microsoft.com/office/drawing/2014/main" id="{5A521A65-A8F9-4713-8987-C29B99BBE4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0642" y="6020978"/>
            <a:ext cx="3077894" cy="759393"/>
          </a:xfrm>
          <a:prstGeom prst="rect">
            <a:avLst/>
          </a:prstGeom>
        </p:spPr>
      </p:pic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60AF6F9B-09ED-41CC-B46B-FCBD72DC6226}"/>
              </a:ext>
            </a:extLst>
          </p:cNvPr>
          <p:cNvSpPr/>
          <p:nvPr/>
        </p:nvSpPr>
        <p:spPr>
          <a:xfrm>
            <a:off x="947361" y="6530041"/>
            <a:ext cx="2216934" cy="407120"/>
          </a:xfrm>
          <a:prstGeom prst="rect">
            <a:avLst/>
          </a:prstGeom>
          <a:noFill/>
        </p:spPr>
        <p:txBody>
          <a:bodyPr wrap="none" lIns="100797" tIns="50398" rIns="100797" bIns="50398">
            <a:spAutoFit/>
          </a:bodyPr>
          <a:lstStyle/>
          <a:p>
            <a:pPr algn="ctr"/>
            <a:r>
              <a:rPr lang="en-US" altLang="ja-JP" sz="1984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〔11:00~20:00〕</a:t>
            </a:r>
            <a:endParaRPr lang="ja-JP" altLang="en-US" sz="1984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矢印: 五方向 36">
            <a:extLst>
              <a:ext uri="{FF2B5EF4-FFF2-40B4-BE49-F238E27FC236}">
                <a16:creationId xmlns:a16="http://schemas.microsoft.com/office/drawing/2014/main" id="{A0A769F6-0C30-4F75-ACE4-2885C3C25CBC}"/>
              </a:ext>
            </a:extLst>
          </p:cNvPr>
          <p:cNvSpPr/>
          <p:nvPr/>
        </p:nvSpPr>
        <p:spPr>
          <a:xfrm>
            <a:off x="-71791" y="5478463"/>
            <a:ext cx="4458928" cy="443482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0797" tIns="50398" rIns="100797" bIns="503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984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EF7BAD4C-28B2-4D24-953E-7BDA3641F22E}"/>
              </a:ext>
            </a:extLst>
          </p:cNvPr>
          <p:cNvSpPr/>
          <p:nvPr/>
        </p:nvSpPr>
        <p:spPr>
          <a:xfrm>
            <a:off x="573530" y="5429381"/>
            <a:ext cx="2875769" cy="508943"/>
          </a:xfrm>
          <a:prstGeom prst="rect">
            <a:avLst/>
          </a:prstGeom>
          <a:noFill/>
        </p:spPr>
        <p:txBody>
          <a:bodyPr wrap="none" lIns="100797" tIns="50398" rIns="100797" bIns="50398">
            <a:spAutoFit/>
          </a:bodyPr>
          <a:lstStyle/>
          <a:p>
            <a:pPr algn="ctr"/>
            <a:r>
              <a:rPr lang="ja-JP" altLang="en-US" sz="2646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フィットネスジム</a:t>
            </a:r>
            <a:r>
              <a:rPr lang="en-US" altLang="ja-JP" sz="2646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24 </a:t>
            </a:r>
            <a:endParaRPr lang="ja-JP" altLang="en-US" sz="2646" dirty="0">
              <a:ln w="15875">
                <a:solidFill>
                  <a:schemeClr val="tx1"/>
                </a:solidFill>
                <a:prstDash val="solid"/>
              </a:ln>
              <a:solidFill>
                <a:srgbClr val="00B0F0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36" name="グラフィックス 35" descr="ダンベル">
            <a:extLst>
              <a:ext uri="{FF2B5EF4-FFF2-40B4-BE49-F238E27FC236}">
                <a16:creationId xmlns:a16="http://schemas.microsoft.com/office/drawing/2014/main" id="{BBF11BE2-D837-426A-AB18-34DA85166D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93821">
            <a:off x="-2842000" y="2978378"/>
            <a:ext cx="506887" cy="441706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67898E94-BEDF-4076-8ACD-B9E9651D80EA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52" y="-38148"/>
            <a:ext cx="4298105" cy="2417684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softEdge rad="482600"/>
          </a:effectLst>
        </p:spPr>
      </p:pic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7988A6C2-6735-4D55-8C99-673C8B3C8E26}"/>
              </a:ext>
            </a:extLst>
          </p:cNvPr>
          <p:cNvSpPr/>
          <p:nvPr/>
        </p:nvSpPr>
        <p:spPr>
          <a:xfrm>
            <a:off x="67999" y="2486014"/>
            <a:ext cx="3906499" cy="363390"/>
          </a:xfrm>
          <a:prstGeom prst="rect">
            <a:avLst/>
          </a:prstGeom>
          <a:noFill/>
        </p:spPr>
        <p:txBody>
          <a:bodyPr wrap="none" lIns="100797" tIns="50398" rIns="100797" bIns="50398">
            <a:spAutoFit/>
          </a:bodyPr>
          <a:lstStyle/>
          <a:p>
            <a:pPr algn="ctr"/>
            <a:r>
              <a:rPr lang="ja-JP" altLang="en-US" sz="1700" dirty="0">
                <a:ln w="1587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</a:t>
            </a:r>
            <a:r>
              <a:rPr lang="ja-JP" altLang="en-US" sz="1400" dirty="0">
                <a:ln w="1587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パワーラック</a:t>
            </a:r>
            <a:r>
              <a:rPr lang="en-US" altLang="ja-JP" sz="1400" dirty="0">
                <a:ln w="1587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,</a:t>
            </a:r>
            <a:r>
              <a:rPr lang="ja-JP" altLang="en-US" sz="1400" dirty="0">
                <a:ln w="1587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スミスマシン</a:t>
            </a:r>
            <a:r>
              <a:rPr lang="en-US" altLang="ja-JP" sz="1400" dirty="0">
                <a:ln w="1587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,</a:t>
            </a:r>
            <a:r>
              <a:rPr lang="ja-JP" altLang="en-US" sz="1400" dirty="0">
                <a:ln w="1587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ケーブルマシン</a:t>
            </a: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F61118BC-0339-4AC3-B211-BF7DE9174BEA}"/>
              </a:ext>
            </a:extLst>
          </p:cNvPr>
          <p:cNvSpPr/>
          <p:nvPr/>
        </p:nvSpPr>
        <p:spPr>
          <a:xfrm>
            <a:off x="67999" y="2766319"/>
            <a:ext cx="3393539" cy="594223"/>
          </a:xfrm>
          <a:prstGeom prst="rect">
            <a:avLst/>
          </a:prstGeom>
          <a:noFill/>
        </p:spPr>
        <p:txBody>
          <a:bodyPr wrap="none" lIns="100797" tIns="50398" rIns="100797" bIns="50398">
            <a:spAutoFit/>
          </a:bodyPr>
          <a:lstStyle/>
          <a:p>
            <a:pPr algn="ctr"/>
            <a:r>
              <a:rPr lang="ja-JP" altLang="en-US" dirty="0">
                <a:ln w="12700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</a:t>
            </a:r>
            <a:r>
              <a:rPr lang="ja-JP" altLang="en-US" sz="1600" dirty="0">
                <a:ln w="12700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シャワー</a:t>
            </a:r>
            <a:r>
              <a:rPr lang="en-US" altLang="ja-JP" sz="1600" dirty="0">
                <a:ln w="12700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,</a:t>
            </a:r>
            <a:r>
              <a:rPr lang="ja-JP" altLang="en-US" sz="1600" dirty="0">
                <a:ln w="12700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トイレ</a:t>
            </a:r>
            <a:r>
              <a:rPr lang="en-US" altLang="ja-JP" sz="1600" dirty="0">
                <a:ln w="12700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,</a:t>
            </a:r>
            <a:r>
              <a:rPr lang="ja-JP" altLang="en-US" sz="1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女性専用エリア有</a:t>
            </a:r>
            <a:endParaRPr lang="en-US" altLang="ja-JP" sz="1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1400" dirty="0">
                <a:ln w="1587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（ドライヤー・体重計設置）</a:t>
            </a:r>
            <a:endParaRPr lang="ja-JP" altLang="en-US" sz="1400" dirty="0">
              <a:ln w="15875">
                <a:solidFill>
                  <a:schemeClr val="tx1"/>
                </a:solidFill>
                <a:prstDash val="solid"/>
              </a:ln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01DD8825-8EE3-4DCA-83C7-E2CD4AF6FBF2}"/>
              </a:ext>
            </a:extLst>
          </p:cNvPr>
          <p:cNvSpPr/>
          <p:nvPr/>
        </p:nvSpPr>
        <p:spPr>
          <a:xfrm>
            <a:off x="70561" y="3286800"/>
            <a:ext cx="2101518" cy="409557"/>
          </a:xfrm>
          <a:prstGeom prst="rect">
            <a:avLst/>
          </a:prstGeom>
          <a:noFill/>
        </p:spPr>
        <p:txBody>
          <a:bodyPr wrap="none" lIns="100797" tIns="50398" rIns="100797" bIns="50398">
            <a:spAutoFit/>
          </a:bodyPr>
          <a:lstStyle/>
          <a:p>
            <a:pPr algn="ctr"/>
            <a:r>
              <a:rPr lang="ja-JP" altLang="en-US" sz="2000" dirty="0">
                <a:ln w="12700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</a:t>
            </a:r>
            <a:r>
              <a:rPr lang="ja-JP" altLang="en-US" sz="1600" dirty="0">
                <a:ln w="12700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ストレッチエリア</a:t>
            </a:r>
          </a:p>
        </p:txBody>
      </p:sp>
      <p:pic>
        <p:nvPicPr>
          <p:cNvPr id="64" name="図 63">
            <a:extLst>
              <a:ext uri="{FF2B5EF4-FFF2-40B4-BE49-F238E27FC236}">
                <a16:creationId xmlns:a16="http://schemas.microsoft.com/office/drawing/2014/main" id="{11BDBFE5-D532-4ABE-A756-7EB117AA0F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60593" y="718839"/>
            <a:ext cx="1118240" cy="1325085"/>
          </a:xfrm>
          <a:prstGeom prst="rect">
            <a:avLst/>
          </a:prstGeom>
          <a:ln>
            <a:noFill/>
          </a:ln>
          <a:effectLst>
            <a:softEdge rad="177800"/>
          </a:effectLst>
        </p:spPr>
      </p:pic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44A0400E-306F-4E46-A8D1-587578B4C657}"/>
              </a:ext>
            </a:extLst>
          </p:cNvPr>
          <p:cNvSpPr/>
          <p:nvPr/>
        </p:nvSpPr>
        <p:spPr>
          <a:xfrm>
            <a:off x="135335" y="4054879"/>
            <a:ext cx="4122525" cy="1025110"/>
          </a:xfrm>
          <a:prstGeom prst="rect">
            <a:avLst/>
          </a:prstGeom>
          <a:noFill/>
          <a:effectLst>
            <a:glow rad="127000">
              <a:srgbClr val="002060"/>
            </a:glow>
          </a:effectLst>
        </p:spPr>
        <p:txBody>
          <a:bodyPr wrap="square" lIns="100797" tIns="50398" rIns="100797" bIns="50398">
            <a:spAutoFit/>
          </a:bodyPr>
          <a:lstStyle/>
          <a:p>
            <a:pPr algn="ctr"/>
            <a:r>
              <a:rPr lang="en-US" altLang="ja-JP" sz="3000" b="1" dirty="0">
                <a:ln w="25400">
                  <a:solidFill>
                    <a:schemeClr val="bg1"/>
                  </a:solidFill>
                  <a:prstDash val="solid"/>
                </a:ln>
                <a:solidFill>
                  <a:srgbClr val="33CC33"/>
                </a:solidFill>
                <a:effectLst/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24</a:t>
            </a:r>
            <a:r>
              <a:rPr lang="ja-JP" altLang="en-US" sz="3000" b="1" dirty="0">
                <a:ln w="25400">
                  <a:solidFill>
                    <a:schemeClr val="bg1"/>
                  </a:solidFill>
                  <a:prstDash val="solid"/>
                </a:ln>
                <a:solidFill>
                  <a:srgbClr val="33CC33"/>
                </a:solidFill>
                <a:effectLst/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時間</a:t>
            </a:r>
            <a:endParaRPr lang="en-US" altLang="ja-JP" sz="3000" b="1" dirty="0">
              <a:ln w="25400">
                <a:solidFill>
                  <a:schemeClr val="bg1"/>
                </a:solidFill>
                <a:prstDash val="solid"/>
              </a:ln>
              <a:solidFill>
                <a:srgbClr val="33CC33"/>
              </a:solidFill>
              <a:effectLst/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lang="ja-JP" altLang="en-US" sz="3000" b="1" dirty="0">
                <a:ln w="25400">
                  <a:solidFill>
                    <a:schemeClr val="bg1"/>
                  </a:solidFill>
                  <a:prstDash val="solid"/>
                </a:ln>
                <a:solidFill>
                  <a:srgbClr val="33CC33"/>
                </a:solidFill>
                <a:effectLst/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安全セキュリティー</a:t>
            </a: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421E9F65-92F8-4DA3-B43E-8635ECEE2569}"/>
              </a:ext>
            </a:extLst>
          </p:cNvPr>
          <p:cNvSpPr/>
          <p:nvPr/>
        </p:nvSpPr>
        <p:spPr>
          <a:xfrm>
            <a:off x="55642" y="2176815"/>
            <a:ext cx="2511887" cy="409557"/>
          </a:xfrm>
          <a:prstGeom prst="rect">
            <a:avLst/>
          </a:prstGeom>
          <a:noFill/>
        </p:spPr>
        <p:txBody>
          <a:bodyPr wrap="none" lIns="100797" tIns="50398" rIns="100797" bIns="50398">
            <a:spAutoFit/>
          </a:bodyPr>
          <a:lstStyle/>
          <a:p>
            <a:pPr algn="ctr"/>
            <a:r>
              <a:rPr lang="ja-JP" altLang="en-US" sz="2000" dirty="0">
                <a:ln w="952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</a:t>
            </a:r>
            <a:r>
              <a:rPr lang="ja-JP" altLang="en-US" sz="1600" dirty="0">
                <a:ln w="952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全有酸素マシンＴＶ付</a:t>
            </a: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B3D706BD-2EF2-41AD-B229-39312517FE11}"/>
              </a:ext>
            </a:extLst>
          </p:cNvPr>
          <p:cNvSpPr/>
          <p:nvPr/>
        </p:nvSpPr>
        <p:spPr>
          <a:xfrm>
            <a:off x="4035797" y="3754093"/>
            <a:ext cx="3385890" cy="299782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ja-JP" sz="1764" dirty="0"/>
          </a:p>
          <a:p>
            <a:pPr algn="ctr"/>
            <a:r>
              <a:rPr lang="ja-JP" altLang="en-US" sz="1200" dirty="0"/>
              <a:t>★</a:t>
            </a:r>
            <a:r>
              <a:rPr lang="ja-JP" altLang="en-US" sz="1400" b="1" dirty="0">
                <a:latin typeface="+mn-ea"/>
              </a:rPr>
              <a:t>入会手続きの際にご用意頂くもの</a:t>
            </a:r>
            <a:endParaRPr lang="en-US" altLang="ja-JP" sz="1400" b="1" dirty="0">
              <a:latin typeface="+mn-ea"/>
            </a:endParaRPr>
          </a:p>
          <a:p>
            <a:pPr algn="ctr"/>
            <a:endParaRPr lang="en-US" altLang="ja-JP" sz="1764" dirty="0"/>
          </a:p>
          <a:p>
            <a:pPr algn="ctr"/>
            <a:endParaRPr lang="en-US" altLang="ja-JP" sz="1764" dirty="0"/>
          </a:p>
          <a:p>
            <a:pPr algn="ctr"/>
            <a:endParaRPr lang="en-US" altLang="ja-JP" sz="1764" dirty="0"/>
          </a:p>
          <a:p>
            <a:pPr algn="ctr"/>
            <a:endParaRPr lang="en-US" altLang="ja-JP" sz="1764" dirty="0"/>
          </a:p>
          <a:p>
            <a:pPr algn="ctr"/>
            <a:endParaRPr lang="en-US" altLang="ja-JP" sz="1764" dirty="0"/>
          </a:p>
          <a:p>
            <a:pPr algn="ctr"/>
            <a:endParaRPr lang="en-US" altLang="ja-JP" sz="1764" dirty="0"/>
          </a:p>
          <a:p>
            <a:pPr algn="ctr"/>
            <a:endParaRPr lang="en-US" altLang="ja-JP" sz="1764" dirty="0"/>
          </a:p>
          <a:p>
            <a:pPr algn="ctr"/>
            <a:endParaRPr lang="en-US" altLang="ja-JP" sz="1764" dirty="0"/>
          </a:p>
          <a:p>
            <a:pPr algn="ctr"/>
            <a:endParaRPr lang="en-US" altLang="ja-JP" sz="1764" dirty="0"/>
          </a:p>
          <a:p>
            <a:pPr algn="ctr"/>
            <a:endParaRPr lang="ja-JP" altLang="en-US" sz="1764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EAF74EA-0B7B-4738-BE51-1FF0FD738CF8}"/>
              </a:ext>
            </a:extLst>
          </p:cNvPr>
          <p:cNvSpPr/>
          <p:nvPr/>
        </p:nvSpPr>
        <p:spPr>
          <a:xfrm>
            <a:off x="4039330" y="4115401"/>
            <a:ext cx="3671942" cy="1774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ja-JP" altLang="en-US" sz="999" dirty="0">
                <a:solidFill>
                  <a:prstClr val="black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　　・</a:t>
            </a:r>
            <a:r>
              <a:rPr lang="ja-JP" altLang="en-US" sz="801" dirty="0">
                <a:solidFill>
                  <a:prstClr val="black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現住所確認証明書</a:t>
            </a:r>
            <a:endParaRPr lang="en-US" altLang="ja-JP" sz="801" dirty="0">
              <a:solidFill>
                <a:prstClr val="black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lvl="0"/>
            <a:r>
              <a:rPr lang="ja-JP" altLang="en-US" sz="801" dirty="0">
                <a:solidFill>
                  <a:prstClr val="black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　　　　（免許証・保証書・パスポート、外国人の方は登録証明書）</a:t>
            </a:r>
            <a:endParaRPr lang="en-US" altLang="ja-JP" sz="801" dirty="0">
              <a:solidFill>
                <a:prstClr val="black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lvl="0"/>
            <a:r>
              <a:rPr lang="ja-JP" altLang="en-US" sz="999" dirty="0">
                <a:solidFill>
                  <a:prstClr val="black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　　</a:t>
            </a:r>
            <a:r>
              <a:rPr lang="ja-JP" altLang="en-US" sz="801" dirty="0">
                <a:solidFill>
                  <a:prstClr val="black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・会費引落口座のキャッシュカード</a:t>
            </a:r>
            <a:r>
              <a:rPr lang="en-US" altLang="ja-JP" sz="801" dirty="0">
                <a:solidFill>
                  <a:prstClr val="black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(</a:t>
            </a:r>
            <a:r>
              <a:rPr lang="ja-JP" altLang="en-US" sz="801" dirty="0">
                <a:solidFill>
                  <a:prstClr val="black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ネットバンク不可</a:t>
            </a:r>
            <a:r>
              <a:rPr lang="en-US" altLang="ja-JP" sz="801" dirty="0">
                <a:solidFill>
                  <a:prstClr val="black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)</a:t>
            </a:r>
            <a:endParaRPr lang="en-US" altLang="ja-JP" sz="801" dirty="0">
              <a:solidFill>
                <a:srgbClr val="FF0000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lvl="0"/>
            <a:endParaRPr lang="en-US" altLang="ja-JP" sz="801" dirty="0">
              <a:solidFill>
                <a:srgbClr val="FF0000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lvl="0"/>
            <a:r>
              <a:rPr lang="ja-JP" altLang="en-US" sz="1200" b="1" dirty="0">
                <a:solidFill>
                  <a:prstClr val="black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　★</a:t>
            </a:r>
            <a:r>
              <a:rPr lang="ja-JP" altLang="en-US" sz="1400" b="1" dirty="0">
                <a:solidFill>
                  <a:prstClr val="black"/>
                </a:solidFill>
                <a:latin typeface="+mn-ea"/>
              </a:rPr>
              <a:t>会費引き落としについて</a:t>
            </a:r>
            <a:endParaRPr lang="en-US" altLang="ja-JP" sz="1400" b="1" dirty="0">
              <a:solidFill>
                <a:prstClr val="black"/>
              </a:solidFill>
              <a:latin typeface="+mn-ea"/>
            </a:endParaRPr>
          </a:p>
          <a:p>
            <a:pPr lvl="0"/>
            <a:r>
              <a:rPr lang="ja-JP" altLang="en-US" sz="1200" b="1" dirty="0">
                <a:solidFill>
                  <a:prstClr val="black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　　</a:t>
            </a:r>
            <a:r>
              <a:rPr lang="ja-JP" altLang="en-US" sz="882" dirty="0">
                <a:solidFill>
                  <a:prstClr val="black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当店では、指定された口座から</a:t>
            </a:r>
            <a:endParaRPr lang="en-US" altLang="ja-JP" sz="882" dirty="0">
              <a:solidFill>
                <a:prstClr val="black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lvl="0"/>
            <a:r>
              <a:rPr lang="ja-JP" altLang="en-US" sz="882" dirty="0">
                <a:solidFill>
                  <a:prstClr val="black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　　　毎月</a:t>
            </a:r>
            <a:r>
              <a:rPr lang="en-US" altLang="ja-JP" sz="882" dirty="0">
                <a:solidFill>
                  <a:prstClr val="black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27</a:t>
            </a:r>
            <a:r>
              <a:rPr lang="ja-JP" altLang="en-US" sz="882" dirty="0">
                <a:solidFill>
                  <a:prstClr val="black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日に翌月分月会費を引き落としさせていただきます。</a:t>
            </a:r>
            <a:endParaRPr lang="en-US" altLang="ja-JP" sz="882" dirty="0">
              <a:solidFill>
                <a:prstClr val="black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lvl="0"/>
            <a:r>
              <a:rPr lang="ja-JP" altLang="en-US" sz="882" dirty="0">
                <a:solidFill>
                  <a:prstClr val="black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　　　尚、初回引落時（入会翌月）のみ</a:t>
            </a:r>
            <a:endParaRPr lang="en-US" altLang="ja-JP" sz="882" dirty="0">
              <a:solidFill>
                <a:prstClr val="black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lvl="0"/>
            <a:r>
              <a:rPr lang="ja-JP" altLang="en-US" sz="882" dirty="0">
                <a:solidFill>
                  <a:prstClr val="black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　　　初月度月会費とあわせての引落しとなります。</a:t>
            </a:r>
            <a:endParaRPr lang="en-US" altLang="ja-JP" sz="882" dirty="0">
              <a:solidFill>
                <a:prstClr val="black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lvl="0"/>
            <a:endParaRPr lang="en-US" altLang="ja-JP" sz="882" b="1" dirty="0">
              <a:solidFill>
                <a:prstClr val="black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lvl="0"/>
            <a:r>
              <a:rPr lang="ja-JP" altLang="en-US" sz="882" b="1" dirty="0">
                <a:solidFill>
                  <a:prstClr val="black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　　</a:t>
            </a:r>
            <a:r>
              <a:rPr lang="ja-JP" altLang="en-US" sz="1200" b="1" dirty="0">
                <a:solidFill>
                  <a:prstClr val="black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★月会費</a:t>
            </a:r>
            <a:endParaRPr lang="ja-JP" altLang="en-US" sz="1984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93AED31-4DA1-4119-884D-DE67331CBA12}"/>
              </a:ext>
            </a:extLst>
          </p:cNvPr>
          <p:cNvSpPr/>
          <p:nvPr/>
        </p:nvSpPr>
        <p:spPr>
          <a:xfrm>
            <a:off x="4133857" y="5847826"/>
            <a:ext cx="2447443" cy="662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ja-JP" altLang="en-US" sz="1500" b="1" dirty="0">
                <a:solidFill>
                  <a:srgbClr val="FF0000"/>
                </a:solidFill>
                <a:latin typeface="+mn-ea"/>
              </a:rPr>
              <a:t>　￥</a:t>
            </a:r>
            <a:r>
              <a:rPr lang="en-US" altLang="ja-JP" sz="1500" b="1" dirty="0">
                <a:solidFill>
                  <a:srgbClr val="FF0000"/>
                </a:solidFill>
                <a:latin typeface="+mn-ea"/>
              </a:rPr>
              <a:t>6,980(+</a:t>
            </a:r>
            <a:r>
              <a:rPr lang="ja-JP" altLang="en-US" sz="1500" b="1" dirty="0">
                <a:solidFill>
                  <a:srgbClr val="FF0000"/>
                </a:solidFill>
                <a:latin typeface="+mn-ea"/>
              </a:rPr>
              <a:t>税</a:t>
            </a:r>
            <a:r>
              <a:rPr lang="en-US" altLang="ja-JP" sz="1500" b="1" dirty="0">
                <a:solidFill>
                  <a:srgbClr val="FF0000"/>
                </a:solidFill>
                <a:latin typeface="+mn-ea"/>
              </a:rPr>
              <a:t>)</a:t>
            </a:r>
          </a:p>
          <a:p>
            <a:pPr lvl="0"/>
            <a:r>
              <a:rPr lang="ja-JP" altLang="en-US" sz="1102" dirty="0">
                <a:solidFill>
                  <a:prstClr val="black"/>
                </a:solidFill>
                <a:latin typeface="+mn-ea"/>
              </a:rPr>
              <a:t>　　</a:t>
            </a:r>
            <a:r>
              <a:rPr lang="en-US" altLang="ja-JP" sz="1102" dirty="0">
                <a:solidFill>
                  <a:prstClr val="black"/>
                </a:solidFill>
                <a:latin typeface="+mn-ea"/>
              </a:rPr>
              <a:t>25</a:t>
            </a:r>
            <a:r>
              <a:rPr lang="ja-JP" altLang="en-US" sz="1102" dirty="0">
                <a:solidFill>
                  <a:prstClr val="black"/>
                </a:solidFill>
                <a:latin typeface="+mn-ea"/>
              </a:rPr>
              <a:t>歳以下の方⇒￥</a:t>
            </a:r>
            <a:r>
              <a:rPr lang="en-US" altLang="ja-JP" sz="1102" dirty="0">
                <a:solidFill>
                  <a:prstClr val="black"/>
                </a:solidFill>
                <a:latin typeface="+mn-ea"/>
              </a:rPr>
              <a:t>6,480(+</a:t>
            </a:r>
            <a:r>
              <a:rPr lang="ja-JP" altLang="en-US" sz="1102" dirty="0">
                <a:solidFill>
                  <a:prstClr val="black"/>
                </a:solidFill>
                <a:latin typeface="+mn-ea"/>
              </a:rPr>
              <a:t>税</a:t>
            </a:r>
            <a:r>
              <a:rPr lang="en-US" altLang="ja-JP" sz="1102" dirty="0">
                <a:solidFill>
                  <a:prstClr val="black"/>
                </a:solidFill>
                <a:latin typeface="+mn-ea"/>
              </a:rPr>
              <a:t>)</a:t>
            </a:r>
          </a:p>
          <a:p>
            <a:pPr lvl="0"/>
            <a:r>
              <a:rPr lang="ja-JP" altLang="en-US" sz="1102" dirty="0">
                <a:solidFill>
                  <a:prstClr val="black"/>
                </a:solidFill>
                <a:latin typeface="+mn-ea"/>
              </a:rPr>
              <a:t>　　</a:t>
            </a:r>
            <a:r>
              <a:rPr lang="en-US" altLang="ja-JP" sz="1102" dirty="0">
                <a:solidFill>
                  <a:prstClr val="black"/>
                </a:solidFill>
                <a:latin typeface="+mn-ea"/>
              </a:rPr>
              <a:t>60</a:t>
            </a:r>
            <a:r>
              <a:rPr lang="ja-JP" altLang="en-US" sz="1102" dirty="0">
                <a:solidFill>
                  <a:prstClr val="black"/>
                </a:solidFill>
                <a:latin typeface="+mn-ea"/>
              </a:rPr>
              <a:t>歳以上の方⇒￥</a:t>
            </a:r>
            <a:r>
              <a:rPr lang="en-US" altLang="ja-JP" sz="1102" dirty="0">
                <a:solidFill>
                  <a:prstClr val="black"/>
                </a:solidFill>
                <a:latin typeface="+mn-ea"/>
              </a:rPr>
              <a:t>4,980(+</a:t>
            </a:r>
            <a:r>
              <a:rPr lang="ja-JP" altLang="en-US" sz="1102" dirty="0">
                <a:solidFill>
                  <a:prstClr val="black"/>
                </a:solidFill>
                <a:latin typeface="+mn-ea"/>
              </a:rPr>
              <a:t>税</a:t>
            </a:r>
            <a:r>
              <a:rPr lang="en-US" altLang="ja-JP" sz="1102" dirty="0">
                <a:solidFill>
                  <a:prstClr val="black"/>
                </a:solidFill>
                <a:latin typeface="+mn-ea"/>
              </a:rPr>
              <a:t>)</a:t>
            </a:r>
            <a:r>
              <a:rPr lang="ja-JP" altLang="en-US" sz="1100" dirty="0">
                <a:solidFill>
                  <a:prstClr val="black"/>
                </a:solidFill>
              </a:rPr>
              <a:t>　</a:t>
            </a:r>
            <a:endParaRPr lang="ja-JP" altLang="en-US" sz="1984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6D74DDF-401C-4D28-A072-00CE011851FA}"/>
              </a:ext>
            </a:extLst>
          </p:cNvPr>
          <p:cNvSpPr/>
          <p:nvPr/>
        </p:nvSpPr>
        <p:spPr>
          <a:xfrm>
            <a:off x="7318745" y="254784"/>
            <a:ext cx="3301885" cy="1727364"/>
          </a:xfrm>
          <a:prstGeom prst="rect">
            <a:avLst/>
          </a:prstGeom>
          <a:solidFill>
            <a:srgbClr val="FFCCCC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1984" b="1" dirty="0">
              <a:solidFill>
                <a:schemeClr val="accent4"/>
              </a:solidFill>
            </a:endParaRPr>
          </a:p>
          <a:p>
            <a:pPr algn="ctr"/>
            <a:r>
              <a:rPr lang="en-US" altLang="ja-JP" sz="1984" b="1" dirty="0">
                <a:solidFill>
                  <a:srgbClr val="33CC33"/>
                </a:solidFill>
                <a:effectLst>
                  <a:glow rad="127000">
                    <a:schemeClr val="bg1"/>
                  </a:glow>
                </a:effectLst>
              </a:rPr>
              <a:t>24</a:t>
            </a:r>
            <a:r>
              <a:rPr lang="ja-JP" altLang="en-US" sz="1984" b="1" dirty="0">
                <a:solidFill>
                  <a:srgbClr val="33CC33"/>
                </a:solidFill>
                <a:effectLst>
                  <a:glow rad="127000">
                    <a:schemeClr val="bg1"/>
                  </a:glow>
                </a:effectLst>
              </a:rPr>
              <a:t>時間年中無休</a:t>
            </a:r>
            <a:endParaRPr lang="en-US" altLang="ja-JP" sz="1984" b="1" dirty="0">
              <a:solidFill>
                <a:srgbClr val="33CC33"/>
              </a:solidFill>
              <a:effectLst>
                <a:glow rad="127000">
                  <a:schemeClr val="bg1"/>
                </a:glow>
              </a:effectLst>
            </a:endParaRPr>
          </a:p>
          <a:p>
            <a:pPr algn="ctr"/>
            <a:r>
              <a:rPr lang="ja-JP" altLang="en-US" sz="1543" b="1" dirty="0">
                <a:solidFill>
                  <a:schemeClr val="tx1"/>
                </a:solidFill>
              </a:rPr>
              <a:t>時間、回数の制限は</a:t>
            </a:r>
            <a:endParaRPr lang="en-US" altLang="ja-JP" sz="1543" b="1" dirty="0">
              <a:solidFill>
                <a:schemeClr val="tx1"/>
              </a:solidFill>
            </a:endParaRPr>
          </a:p>
          <a:p>
            <a:pPr algn="ctr"/>
            <a:r>
              <a:rPr lang="ja-JP" altLang="en-US" sz="1543" b="1" dirty="0">
                <a:solidFill>
                  <a:schemeClr val="tx1"/>
                </a:solidFill>
              </a:rPr>
              <a:t>ございません！</a:t>
            </a:r>
            <a:endParaRPr lang="en-US" altLang="ja-JP" sz="1543" b="1" dirty="0">
              <a:solidFill>
                <a:schemeClr val="tx1"/>
              </a:solidFill>
            </a:endParaRPr>
          </a:p>
          <a:p>
            <a:pPr algn="ctr"/>
            <a:r>
              <a:rPr lang="ja-JP" altLang="en-US" sz="1543" b="1" dirty="0">
                <a:solidFill>
                  <a:schemeClr val="tx1"/>
                </a:solidFill>
              </a:rPr>
              <a:t>多くの方に長く続けていただけるよう低価格にしております。</a:t>
            </a:r>
            <a:endParaRPr lang="en-US" altLang="ja-JP" sz="1543" b="1" dirty="0">
              <a:solidFill>
                <a:schemeClr val="tx1"/>
              </a:solidFill>
            </a:endParaRPr>
          </a:p>
          <a:p>
            <a:pPr algn="ctr"/>
            <a:endParaRPr lang="en-US" altLang="ja-JP" sz="1543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307484B-9C94-45DD-816B-A8F6E25D5BBF}"/>
              </a:ext>
            </a:extLst>
          </p:cNvPr>
          <p:cNvSpPr/>
          <p:nvPr/>
        </p:nvSpPr>
        <p:spPr>
          <a:xfrm>
            <a:off x="4066903" y="240234"/>
            <a:ext cx="3311727" cy="1741914"/>
          </a:xfrm>
          <a:prstGeom prst="rect">
            <a:avLst/>
          </a:prstGeom>
          <a:solidFill>
            <a:srgbClr val="FFCCCC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1984" dirty="0"/>
          </a:p>
          <a:p>
            <a:pPr algn="ctr"/>
            <a:r>
              <a:rPr lang="ja-JP" altLang="en-US" sz="1984" b="1" dirty="0">
                <a:solidFill>
                  <a:srgbClr val="33CC33"/>
                </a:solidFill>
                <a:effectLst>
                  <a:glow rad="127000">
                    <a:schemeClr val="bg1"/>
                  </a:glow>
                </a:effectLst>
              </a:rPr>
              <a:t>安心安全なセキュリティー</a:t>
            </a:r>
            <a:endParaRPr lang="en-US" altLang="ja-JP" sz="1984" b="1" dirty="0">
              <a:solidFill>
                <a:srgbClr val="33CC33"/>
              </a:solidFill>
              <a:effectLst>
                <a:glow rad="127000">
                  <a:schemeClr val="bg1"/>
                </a:glow>
              </a:effectLst>
            </a:endParaRPr>
          </a:p>
          <a:p>
            <a:pPr algn="ctr"/>
            <a:r>
              <a:rPr lang="ja-JP" altLang="en-US" sz="1543" b="1" dirty="0">
                <a:solidFill>
                  <a:schemeClr val="tx1"/>
                </a:solidFill>
              </a:rPr>
              <a:t>警備会社</a:t>
            </a:r>
            <a:r>
              <a:rPr lang="en-US" altLang="ja-JP" sz="1543" b="1" dirty="0">
                <a:solidFill>
                  <a:schemeClr val="tx1"/>
                </a:solidFill>
              </a:rPr>
              <a:t>ALSOK</a:t>
            </a:r>
            <a:r>
              <a:rPr lang="ja-JP" altLang="en-US" sz="1543" b="1" dirty="0">
                <a:solidFill>
                  <a:schemeClr val="tx1"/>
                </a:solidFill>
              </a:rPr>
              <a:t>も</a:t>
            </a:r>
            <a:r>
              <a:rPr lang="en-US" altLang="ja-JP" sz="1543" b="1" dirty="0">
                <a:solidFill>
                  <a:schemeClr val="tx1"/>
                </a:solidFill>
              </a:rPr>
              <a:t>24</a:t>
            </a:r>
            <a:r>
              <a:rPr lang="ja-JP" altLang="en-US" sz="1543" b="1" dirty="0">
                <a:solidFill>
                  <a:schemeClr val="tx1"/>
                </a:solidFill>
              </a:rPr>
              <a:t>時間体制です。入退場の管理と防犯カメラが連動しており、深夜帯や女性</a:t>
            </a:r>
            <a:r>
              <a:rPr lang="en-US" altLang="ja-JP" sz="1543" b="1" dirty="0">
                <a:solidFill>
                  <a:schemeClr val="tx1"/>
                </a:solidFill>
              </a:rPr>
              <a:t>1</a:t>
            </a:r>
            <a:r>
              <a:rPr lang="ja-JP" altLang="en-US" sz="1543" b="1" dirty="0">
                <a:solidFill>
                  <a:schemeClr val="tx1"/>
                </a:solidFill>
              </a:rPr>
              <a:t>人でも安心してご利用頂けます。</a:t>
            </a:r>
            <a:endParaRPr lang="en-US" altLang="ja-JP" sz="1543" b="1" dirty="0">
              <a:solidFill>
                <a:schemeClr val="tx1"/>
              </a:solidFill>
            </a:endParaRPr>
          </a:p>
          <a:p>
            <a:pPr algn="ctr"/>
            <a:endParaRPr lang="ja-JP" altLang="en-US" sz="1984" dirty="0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F94B0E56-CEBD-4772-B0F9-43CC6BD36803}"/>
              </a:ext>
            </a:extLst>
          </p:cNvPr>
          <p:cNvSpPr/>
          <p:nvPr/>
        </p:nvSpPr>
        <p:spPr>
          <a:xfrm>
            <a:off x="7318745" y="1947673"/>
            <a:ext cx="3301885" cy="1586014"/>
          </a:xfrm>
          <a:prstGeom prst="rect">
            <a:avLst/>
          </a:prstGeom>
          <a:solidFill>
            <a:srgbClr val="FFCCCC"/>
          </a:solidFill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984" b="1" dirty="0">
                <a:solidFill>
                  <a:srgbClr val="33CC33"/>
                </a:solidFill>
                <a:effectLst>
                  <a:glow rad="127000">
                    <a:schemeClr val="bg1"/>
                  </a:glow>
                </a:effectLst>
              </a:rPr>
              <a:t>充実のマシン</a:t>
            </a:r>
            <a:endParaRPr lang="en-US" altLang="ja-JP" sz="1984" b="1" dirty="0">
              <a:solidFill>
                <a:srgbClr val="33CC33"/>
              </a:solidFill>
              <a:effectLst>
                <a:glow rad="127000">
                  <a:schemeClr val="bg1"/>
                </a:glow>
              </a:effectLst>
            </a:endParaRPr>
          </a:p>
          <a:p>
            <a:pPr algn="ctr"/>
            <a:r>
              <a:rPr lang="ja-JP" altLang="en-US" sz="1543" b="1" dirty="0">
                <a:solidFill>
                  <a:schemeClr val="tx1"/>
                </a:solidFill>
              </a:rPr>
              <a:t>ランニングマシンやバイクももちろん</a:t>
            </a:r>
            <a:r>
              <a:rPr lang="en-US" altLang="ja-JP" sz="1543" b="1" dirty="0">
                <a:solidFill>
                  <a:schemeClr val="tx1"/>
                </a:solidFill>
              </a:rPr>
              <a:t>10</a:t>
            </a:r>
            <a:r>
              <a:rPr lang="ja-JP" altLang="en-US" sz="1543" b="1" dirty="0">
                <a:solidFill>
                  <a:schemeClr val="tx1"/>
                </a:solidFill>
              </a:rPr>
              <a:t>種類以上のウエイトマシンやダンベル、ラックもあり広い館内でのびのびご利用いただけます。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FC61EE15-15D3-442B-8AC1-943E9D92443A}"/>
              </a:ext>
            </a:extLst>
          </p:cNvPr>
          <p:cNvSpPr/>
          <p:nvPr/>
        </p:nvSpPr>
        <p:spPr>
          <a:xfrm>
            <a:off x="4065274" y="1954333"/>
            <a:ext cx="3326936" cy="1552697"/>
          </a:xfrm>
          <a:prstGeom prst="rect">
            <a:avLst/>
          </a:prstGeom>
          <a:solidFill>
            <a:srgbClr val="FFCCCC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984" b="1" dirty="0">
                <a:solidFill>
                  <a:srgbClr val="33CC33"/>
                </a:solidFill>
                <a:effectLst>
                  <a:glow rad="127000">
                    <a:schemeClr val="bg1"/>
                  </a:glow>
                </a:effectLst>
              </a:rPr>
              <a:t>鏡の多い館内</a:t>
            </a:r>
            <a:endParaRPr lang="en-US" altLang="ja-JP" sz="1984" b="1" dirty="0">
              <a:solidFill>
                <a:srgbClr val="33CC33"/>
              </a:solidFill>
              <a:effectLst>
                <a:glow rad="127000">
                  <a:schemeClr val="bg1"/>
                </a:glow>
              </a:effectLst>
            </a:endParaRPr>
          </a:p>
          <a:p>
            <a:pPr algn="ctr"/>
            <a:r>
              <a:rPr lang="ja-JP" altLang="en-US" sz="1543" b="1" dirty="0">
                <a:solidFill>
                  <a:schemeClr val="tx1"/>
                </a:solidFill>
              </a:rPr>
              <a:t>ポージングやボディチェック、正しいフォームを確認しながら効果的にトレーニングできます。</a:t>
            </a:r>
            <a:endParaRPr lang="en-US" altLang="ja-JP" sz="1543" b="1" dirty="0">
              <a:solidFill>
                <a:schemeClr val="tx1"/>
              </a:solidFill>
            </a:endParaRPr>
          </a:p>
          <a:p>
            <a:pPr algn="ctr"/>
            <a:endParaRPr lang="en-US" altLang="ja-JP" sz="1543" dirty="0"/>
          </a:p>
        </p:txBody>
      </p:sp>
      <p:pic>
        <p:nvPicPr>
          <p:cNvPr id="84" name="図 83">
            <a:extLst>
              <a:ext uri="{FF2B5EF4-FFF2-40B4-BE49-F238E27FC236}">
                <a16:creationId xmlns:a16="http://schemas.microsoft.com/office/drawing/2014/main" id="{9BCD4AEA-4EBD-4E97-AE59-A3661B6A92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369" flipH="1">
            <a:off x="-702483" y="3990243"/>
            <a:ext cx="250318" cy="250318"/>
          </a:xfrm>
          <a:prstGeom prst="rect">
            <a:avLst/>
          </a:prstGeom>
        </p:spPr>
      </p:pic>
      <p:pic>
        <p:nvPicPr>
          <p:cNvPr id="86" name="図 85">
            <a:extLst>
              <a:ext uri="{FF2B5EF4-FFF2-40B4-BE49-F238E27FC236}">
                <a16:creationId xmlns:a16="http://schemas.microsoft.com/office/drawing/2014/main" id="{79D5282B-EC14-4A05-A8BC-9F62B9E640E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5923" y="3344671"/>
            <a:ext cx="409557" cy="409557"/>
          </a:xfrm>
          <a:prstGeom prst="rect">
            <a:avLst/>
          </a:prstGeom>
        </p:spPr>
      </p:pic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A2845E88-CC5D-421D-8707-1F56EC4D63C9}"/>
              </a:ext>
            </a:extLst>
          </p:cNvPr>
          <p:cNvSpPr/>
          <p:nvPr/>
        </p:nvSpPr>
        <p:spPr>
          <a:xfrm>
            <a:off x="4532957" y="7098653"/>
            <a:ext cx="2888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 dirty="0"/>
              <a:t>フィットネスジム</a:t>
            </a:r>
            <a:r>
              <a:rPr lang="en-US" altLang="ja-JP" sz="1600" b="1" dirty="0"/>
              <a:t>24</a:t>
            </a:r>
            <a:r>
              <a:rPr lang="ja-JP" altLang="en-US" sz="1600" b="1" dirty="0"/>
              <a:t>　田端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99DEC8E-5BD9-432C-A841-3B715C4BC4C8}"/>
              </a:ext>
            </a:extLst>
          </p:cNvPr>
          <p:cNvSpPr/>
          <p:nvPr/>
        </p:nvSpPr>
        <p:spPr>
          <a:xfrm>
            <a:off x="9412271" y="5859190"/>
            <a:ext cx="1004175" cy="1255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543" dirty="0"/>
              <a:t>ジム２４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6691551-03E3-4BBE-B6D3-A6B82CEAA723}"/>
              </a:ext>
            </a:extLst>
          </p:cNvPr>
          <p:cNvSpPr/>
          <p:nvPr/>
        </p:nvSpPr>
        <p:spPr>
          <a:xfrm>
            <a:off x="92738" y="3584995"/>
            <a:ext cx="13756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>
                <a:ln w="1587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</a:t>
            </a:r>
            <a:r>
              <a:rPr lang="ja-JP" altLang="en-US" sz="1600" dirty="0">
                <a:ln w="1587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Ｗ</a:t>
            </a:r>
            <a:r>
              <a:rPr lang="en-US" altLang="ja-JP" sz="1600" dirty="0" err="1">
                <a:ln w="1587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i</a:t>
            </a:r>
            <a:r>
              <a:rPr lang="en-US" altLang="ja-JP" sz="1600" dirty="0">
                <a:ln w="1587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-Fi</a:t>
            </a:r>
            <a:r>
              <a:rPr lang="ja-JP" altLang="en-US" sz="1600" dirty="0">
                <a:ln w="15875">
                  <a:solidFill>
                    <a:schemeClr val="tx1"/>
                  </a:solidFill>
                  <a:prstDash val="solid"/>
                </a:ln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完備</a:t>
            </a:r>
            <a:endParaRPr lang="ja-JP" altLang="en-US" sz="1600" dirty="0">
              <a:ln w="15875">
                <a:solidFill>
                  <a:schemeClr val="tx1"/>
                </a:solidFill>
              </a:ln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137EC3A3-FA51-4D11-BB77-676856D2D54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5848" flipH="1">
            <a:off x="-1305446" y="4665865"/>
            <a:ext cx="263100" cy="251352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69599036-CC3A-4A40-8DFA-D202EA4B3C5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50280">
            <a:off x="-1230612" y="4160799"/>
            <a:ext cx="414306" cy="389266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483E0486-6A5C-40EB-9A4A-3E4FE520111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5018">
            <a:off x="-2357208" y="5009223"/>
            <a:ext cx="483312" cy="462525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CFEED25D-1226-4B63-832D-784ECED2AB1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65363">
            <a:off x="-1193621" y="3721745"/>
            <a:ext cx="308411" cy="295145"/>
          </a:xfrm>
          <a:prstGeom prst="rect">
            <a:avLst/>
          </a:prstGeom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FBC38B98-0949-439D-A3DB-08407B67B16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1018" y="3447670"/>
            <a:ext cx="785907" cy="89817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43E6A27-644D-4563-BA0F-68FB1770D85E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745" y="5518751"/>
            <a:ext cx="1151845" cy="862604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5BC18A56-C65E-47B3-BFD1-F60B38C0A7BA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4858" b="91201"/>
          <a:stretch/>
        </p:blipFill>
        <p:spPr>
          <a:xfrm flipV="1">
            <a:off x="11067371" y="647623"/>
            <a:ext cx="3471887" cy="174090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60B4EB2A-798C-4C60-90F7-27C38033184A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4858" b="91201"/>
          <a:stretch/>
        </p:blipFill>
        <p:spPr>
          <a:xfrm flipV="1">
            <a:off x="10844023" y="2105717"/>
            <a:ext cx="4145606" cy="207872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8C0FDC14-7C0A-4214-A2AC-F9860E61328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841" y="1599849"/>
            <a:ext cx="664737" cy="664737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24AB0B53-54FC-4DE3-AC8B-0291ED586478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8F8"/>
              </a:clrFrom>
              <a:clrTo>
                <a:srgbClr val="FF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2719" y="3178564"/>
            <a:ext cx="876869" cy="822064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EF11418E-A93F-66AD-83A8-31381900823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906486" y="3485793"/>
            <a:ext cx="1090385" cy="116127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5BE3493-4713-D39F-C9C7-3886693B6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909" y="3331028"/>
            <a:ext cx="804493" cy="80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B8633A9-6B9B-10D6-C88D-A8FECB4B5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584" y="8042"/>
            <a:ext cx="6836229" cy="41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F2E371F-12B9-13AE-7888-0B40BD6D2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725" y="3329883"/>
            <a:ext cx="6647088" cy="36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暑中お見舞いのイラスト「うちわ」">
            <a:extLst>
              <a:ext uri="{FF2B5EF4-FFF2-40B4-BE49-F238E27FC236}">
                <a16:creationId xmlns:a16="http://schemas.microsoft.com/office/drawing/2014/main" id="{B7131BEE-A648-6474-4673-18D0E43BD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616" y="5544661"/>
            <a:ext cx="850900" cy="87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404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7067</TotalTime>
  <Words>488</Words>
  <Application>Microsoft Office PowerPoint</Application>
  <PresentationFormat>ユーザー設定</PresentationFormat>
  <Paragraphs>88</Paragraphs>
  <Slides>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5" baseType="lpstr">
      <vt:lpstr>BIZ UDゴシック</vt:lpstr>
      <vt:lpstr>HGPｺﾞｼｯｸM</vt:lpstr>
      <vt:lpstr>HGP創英角ｺﾞｼｯｸUB</vt:lpstr>
      <vt:lpstr>HGP創英角ﾎﾟｯﾌﾟ体</vt:lpstr>
      <vt:lpstr>HGS創英角ﾎﾟｯﾌﾟ体</vt:lpstr>
      <vt:lpstr>HG丸ｺﾞｼｯｸM-PRO</vt:lpstr>
      <vt:lpstr>HG創英角ﾎﾟｯﾌﾟ体</vt:lpstr>
      <vt:lpstr>游ゴシック</vt:lpstr>
      <vt:lpstr>Arial</vt:lpstr>
      <vt:lpstr>Calibri</vt:lpstr>
      <vt:lpstr>Calibri Light</vt:lpstr>
      <vt:lpstr>Franklin Gothic Heavy</vt:lpstr>
      <vt:lpstr>Office テーマ</vt:lpstr>
      <vt:lpstr>末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鈴木源</dc:creator>
  <cp:lastModifiedBy>陳 浩</cp:lastModifiedBy>
  <cp:revision>305</cp:revision>
  <cp:lastPrinted>2018-06-06T09:37:03Z</cp:lastPrinted>
  <dcterms:created xsi:type="dcterms:W3CDTF">2017-10-05T08:32:48Z</dcterms:created>
  <dcterms:modified xsi:type="dcterms:W3CDTF">2022-06-30T05:07:16Z</dcterms:modified>
</cp:coreProperties>
</file>